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5" r:id="rId3"/>
    <p:sldId id="328" r:id="rId4"/>
    <p:sldId id="329" r:id="rId5"/>
    <p:sldId id="313" r:id="rId6"/>
    <p:sldId id="317" r:id="rId7"/>
    <p:sldId id="326" r:id="rId8"/>
    <p:sldId id="327" r:id="rId9"/>
    <p:sldId id="319" r:id="rId10"/>
    <p:sldId id="318" r:id="rId11"/>
    <p:sldId id="324" r:id="rId12"/>
    <p:sldId id="261" r:id="rId13"/>
    <p:sldId id="316" r:id="rId14"/>
    <p:sldId id="281" r:id="rId15"/>
    <p:sldId id="293" r:id="rId16"/>
    <p:sldId id="282" r:id="rId17"/>
    <p:sldId id="284" r:id="rId18"/>
    <p:sldId id="285" r:id="rId19"/>
    <p:sldId id="307" r:id="rId20"/>
    <p:sldId id="310" r:id="rId21"/>
    <p:sldId id="289" r:id="rId22"/>
    <p:sldId id="309" r:id="rId23"/>
    <p:sldId id="308" r:id="rId24"/>
    <p:sldId id="290" r:id="rId25"/>
    <p:sldId id="294" r:id="rId26"/>
    <p:sldId id="291" r:id="rId27"/>
    <p:sldId id="323" r:id="rId28"/>
    <p:sldId id="296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211" autoAdjust="0"/>
  </p:normalViewPr>
  <p:slideViewPr>
    <p:cSldViewPr snapToGrid="0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CDDC5-9AD5-A145-B2D3-1E78DB0D1EE7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0604-BD0D-2244-9767-E1274C64E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0604-BD0D-2244-9767-E1274C64E5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55BF4-E9D6-7349-BEE5-B4D2240AE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0604-BD0D-2244-9767-E1274C64E5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1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0604-BD0D-2244-9767-E1274C64E5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0604-BD0D-2244-9767-E1274C64E5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0604-BD0D-2244-9767-E1274C64E5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55BF4-E9D6-7349-BEE5-B4D2240AE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34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55BF4-E9D6-7349-BEE5-B4D2240AE6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9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55BF4-E9D6-7349-BEE5-B4D2240AE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2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55BF4-E9D6-7349-BEE5-B4D2240AE6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0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3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58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32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07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15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34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5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96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6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5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21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F884-FC18-4DA1-9DAC-75177BFCAA73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E2723-F12F-4554-8A0D-FD3C60429A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7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03/PhysRevE.91.010701" TargetMode="External"/><Relationship Id="rId2" Type="http://schemas.openxmlformats.org/officeDocument/2006/relationships/hyperlink" Target="http://doi.org/10.1093/brain/awu1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1523/JNEUROSCI.1570-14.201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virtual-brain/tvb-epilep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virtual-brain/tvb-epilepsy/blob/master/tvb_epilepsy/top/notebooks/tvb_epilepsy_tutorial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virtual-brain/tvb-epileps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9116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TVB-epilepsy: extending TVB to predict patient-specific epileptic seizure propagation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2325"/>
            <a:ext cx="9144000" cy="507738"/>
          </a:xfrm>
        </p:spPr>
        <p:txBody>
          <a:bodyPr>
            <a:normAutofit/>
          </a:bodyPr>
          <a:lstStyle/>
          <a:p>
            <a:r>
              <a:rPr lang="en-US"/>
              <a:t>Dr. </a:t>
            </a:r>
            <a:r>
              <a:rPr lang="en-US" dirty="0"/>
              <a:t>Dionysios Perdikis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37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" y="4632326"/>
            <a:ext cx="3173363" cy="2007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011" y="4632326"/>
            <a:ext cx="218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407062" y="119968"/>
            <a:ext cx="8567713" cy="3501642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0369" y="5532437"/>
            <a:ext cx="3274407" cy="1325563"/>
          </a:xfrm>
        </p:spPr>
        <p:txBody>
          <a:bodyPr/>
          <a:lstStyle/>
          <a:p>
            <a:r>
              <a:rPr lang="en-US" b="1" dirty="0"/>
              <a:t>VEP workflow</a:t>
            </a:r>
            <a:endParaRPr lang="fr-FR" sz="2800" b="1" dirty="0"/>
          </a:p>
        </p:txBody>
      </p:sp>
      <p:sp>
        <p:nvSpPr>
          <p:cNvPr id="22" name="Left Arrow 21"/>
          <p:cNvSpPr/>
          <p:nvPr/>
        </p:nvSpPr>
        <p:spPr>
          <a:xfrm>
            <a:off x="55705" y="627742"/>
            <a:ext cx="3286114" cy="1688704"/>
          </a:xfrm>
          <a:prstGeom prst="leftArrow">
            <a:avLst>
              <a:gd name="adj1" fmla="val 50000"/>
              <a:gd name="adj2" fmla="val 49064"/>
            </a:avLst>
          </a:prstGeom>
          <a:solidFill>
            <a:srgbClr val="C00000">
              <a:alpha val="25000"/>
            </a:srgb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Clinician’s Hypothesis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Exc</a:t>
            </a:r>
            <a:r>
              <a:rPr lang="en-US" dirty="0">
                <a:solidFill>
                  <a:schemeClr val="tx1"/>
                </a:solidFill>
              </a:rPr>
              <a:t>(x0), E(x1eq, </a:t>
            </a:r>
            <a:r>
              <a:rPr lang="en-US" dirty="0" err="1">
                <a:solidFill>
                  <a:schemeClr val="tx1"/>
                </a:solidFill>
              </a:rPr>
              <a:t>zeq</a:t>
            </a:r>
            <a:r>
              <a:rPr lang="en-US" dirty="0">
                <a:solidFill>
                  <a:schemeClr val="tx1"/>
                </a:solidFill>
              </a:rPr>
              <a:t>), w)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71087" y="1189837"/>
            <a:ext cx="3384884" cy="1905381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Configuration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Exc</a:t>
            </a:r>
            <a:r>
              <a:rPr lang="en-US" dirty="0">
                <a:solidFill>
                  <a:schemeClr val="tx1"/>
                </a:solidFill>
              </a:rPr>
              <a:t>(x0), E(x1eq, </a:t>
            </a:r>
            <a:r>
              <a:rPr lang="en-US" dirty="0" err="1">
                <a:solidFill>
                  <a:schemeClr val="tx1"/>
                </a:solidFill>
              </a:rPr>
              <a:t>zeq</a:t>
            </a:r>
            <a:r>
              <a:rPr lang="en-US" dirty="0">
                <a:solidFill>
                  <a:schemeClr val="tx1"/>
                </a:solidFill>
              </a:rPr>
              <a:t>), w)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46628" y="1318639"/>
            <a:ext cx="1460230" cy="910009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66886" y="2316445"/>
            <a:ext cx="1439971" cy="105878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Stability Analysis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339" y="98574"/>
            <a:ext cx="280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Parameter Exploration / Sensitivity Analysis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798102" y="177773"/>
            <a:ext cx="1940984" cy="580756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Dynamical Model</a:t>
            </a:r>
          </a:p>
        </p:txBody>
      </p:sp>
      <p:cxnSp>
        <p:nvCxnSpPr>
          <p:cNvPr id="16" name="Straight Arrow Connector 15"/>
          <p:cNvCxnSpPr>
            <a:cxnSpLocks/>
            <a:stCxn id="30" idx="2"/>
            <a:endCxn id="25" idx="0"/>
          </p:cNvCxnSpPr>
          <p:nvPr/>
        </p:nvCxnSpPr>
        <p:spPr>
          <a:xfrm>
            <a:off x="8768594" y="758529"/>
            <a:ext cx="8149" cy="56011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1" idx="3"/>
            <a:endCxn id="26" idx="1"/>
          </p:cNvCxnSpPr>
          <p:nvPr/>
        </p:nvCxnSpPr>
        <p:spPr>
          <a:xfrm>
            <a:off x="6955971" y="2142528"/>
            <a:ext cx="1110915" cy="7033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11" idx="3"/>
            <a:endCxn id="25" idx="1"/>
          </p:cNvCxnSpPr>
          <p:nvPr/>
        </p:nvCxnSpPr>
        <p:spPr>
          <a:xfrm flipV="1">
            <a:off x="6955971" y="1773644"/>
            <a:ext cx="1090657" cy="3688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139021" y="5739610"/>
            <a:ext cx="2227664" cy="1118390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Probabilistic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018916" y="3907497"/>
            <a:ext cx="2461055" cy="84675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inversion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(data fitting)</a:t>
            </a:r>
            <a:r>
              <a:rPr lang="mr-IN" b="1" dirty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5249444" y="4754248"/>
            <a:ext cx="3409" cy="9853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0"/>
            <a:endCxn id="11" idx="2"/>
          </p:cNvCxnSpPr>
          <p:nvPr/>
        </p:nvCxnSpPr>
        <p:spPr>
          <a:xfrm flipV="1">
            <a:off x="5249444" y="3095218"/>
            <a:ext cx="14085" cy="8122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26" idx="2"/>
            <a:endCxn id="35" idx="3"/>
          </p:cNvCxnSpPr>
          <p:nvPr/>
        </p:nvCxnSpPr>
        <p:spPr>
          <a:xfrm flipH="1">
            <a:off x="6366685" y="3375225"/>
            <a:ext cx="2420187" cy="2923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0DA844-48AC-B248-9B9D-1C5AA843CFF7}"/>
              </a:ext>
            </a:extLst>
          </p:cNvPr>
          <p:cNvGrpSpPr/>
          <p:nvPr/>
        </p:nvGrpSpPr>
        <p:grpSpPr>
          <a:xfrm>
            <a:off x="5917139" y="204293"/>
            <a:ext cx="665229" cy="497239"/>
            <a:chOff x="8122914" y="80754"/>
            <a:chExt cx="3172369" cy="3826398"/>
          </a:xfrm>
        </p:grpSpPr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285ABE3D-2E44-2943-8188-08B28E41CE84}"/>
                </a:ext>
              </a:extLst>
            </p:cNvPr>
            <p:cNvSpPr/>
            <p:nvPr/>
          </p:nvSpPr>
          <p:spPr>
            <a:xfrm>
              <a:off x="8122914" y="182724"/>
              <a:ext cx="934644" cy="372442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F132C499-E350-494C-8408-4D03898EAB43}"/>
                </a:ext>
              </a:extLst>
            </p:cNvPr>
            <p:cNvSpPr/>
            <p:nvPr/>
          </p:nvSpPr>
          <p:spPr>
            <a:xfrm rot="10800000">
              <a:off x="10176189" y="80754"/>
              <a:ext cx="1119094" cy="378084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300000" rev="10799999"/>
                </a:camera>
                <a:lightRig rig="threePt" dir="t"/>
              </a:scene3d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8E96D99-AC60-9E4C-8667-91A669C99B33}"/>
              </a:ext>
            </a:extLst>
          </p:cNvPr>
          <p:cNvSpPr/>
          <p:nvPr/>
        </p:nvSpPr>
        <p:spPr>
          <a:xfrm>
            <a:off x="10123000" y="1494947"/>
            <a:ext cx="1357532" cy="557392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50896B-5605-034C-8218-227C42F76C6E}"/>
              </a:ext>
            </a:extLst>
          </p:cNvPr>
          <p:cNvSpPr/>
          <p:nvPr/>
        </p:nvSpPr>
        <p:spPr>
          <a:xfrm>
            <a:off x="10123000" y="2392619"/>
            <a:ext cx="1626070" cy="906432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LSA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propagation strength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B50D2A6-57BF-AB4E-B69F-5FA7DB99D93A}"/>
              </a:ext>
            </a:extLst>
          </p:cNvPr>
          <p:cNvSpPr/>
          <p:nvPr/>
        </p:nvSpPr>
        <p:spPr>
          <a:xfrm>
            <a:off x="10123000" y="3987261"/>
            <a:ext cx="1658212" cy="675457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Fitting results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B68D99-8512-724F-890D-B746A2EDD055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 flipV="1">
            <a:off x="9506858" y="1773643"/>
            <a:ext cx="616142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9EBE77-2110-A549-874D-2358D3D618AA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9506857" y="2845835"/>
            <a:ext cx="61614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2AE1C91-C5F2-AD45-ABD9-DC57405B2353}"/>
              </a:ext>
            </a:extLst>
          </p:cNvPr>
          <p:cNvCxnSpPr>
            <a:cxnSpLocks/>
            <a:stCxn id="37" idx="3"/>
            <a:endCxn id="27" idx="1"/>
          </p:cNvCxnSpPr>
          <p:nvPr/>
        </p:nvCxnSpPr>
        <p:spPr>
          <a:xfrm flipV="1">
            <a:off x="6479971" y="4324990"/>
            <a:ext cx="3643029" cy="588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rved Right Arrow 46">
            <a:extLst>
              <a:ext uri="{FF2B5EF4-FFF2-40B4-BE49-F238E27FC236}">
                <a16:creationId xmlns:a16="http://schemas.microsoft.com/office/drawing/2014/main" id="{39D8635F-C1EE-3345-A9A6-17B06CD2014E}"/>
              </a:ext>
            </a:extLst>
          </p:cNvPr>
          <p:cNvSpPr/>
          <p:nvPr/>
        </p:nvSpPr>
        <p:spPr>
          <a:xfrm>
            <a:off x="2978672" y="2597653"/>
            <a:ext cx="934644" cy="35975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Priors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Curved Right Arrow 47">
            <a:extLst>
              <a:ext uri="{FF2B5EF4-FFF2-40B4-BE49-F238E27FC236}">
                <a16:creationId xmlns:a16="http://schemas.microsoft.com/office/drawing/2014/main" id="{CDF790F3-C9A8-E348-9FC5-F9564526BA59}"/>
              </a:ext>
            </a:extLst>
          </p:cNvPr>
          <p:cNvSpPr/>
          <p:nvPr/>
        </p:nvSpPr>
        <p:spPr>
          <a:xfrm rot="10800000">
            <a:off x="6679008" y="2340004"/>
            <a:ext cx="1119094" cy="36501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300000" rev="10799999"/>
              </a:camera>
              <a:lightRig rig="threePt" dir="t"/>
            </a:scene3d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71F8ED5B-BD71-F947-A0E5-54E352F06506}"/>
              </a:ext>
            </a:extLst>
          </p:cNvPr>
          <p:cNvSpPr/>
          <p:nvPr/>
        </p:nvSpPr>
        <p:spPr>
          <a:xfrm>
            <a:off x="185447" y="2253679"/>
            <a:ext cx="2560481" cy="1635115"/>
          </a:xfrm>
          <a:prstGeom prst="leftArrow">
            <a:avLst/>
          </a:prstGeom>
          <a:solidFill>
            <a:srgbClr val="C00000">
              <a:alpha val="25000"/>
            </a:srgb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TVB input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1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605844" y="66222"/>
            <a:ext cx="9481772" cy="2785571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743" y="4191708"/>
            <a:ext cx="2981171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tvb</a:t>
            </a:r>
            <a:r>
              <a:rPr lang="en-US" b="1" dirty="0"/>
              <a:t>-epilepsy</a:t>
            </a:r>
            <a:br>
              <a:rPr lang="en-US" b="1" dirty="0"/>
            </a:br>
            <a:r>
              <a:rPr lang="en-US" b="1" dirty="0"/>
              <a:t>concepts</a:t>
            </a:r>
            <a:endParaRPr lang="fr-FR" sz="2800" b="1" dirty="0"/>
          </a:p>
        </p:txBody>
      </p:sp>
      <p:sp>
        <p:nvSpPr>
          <p:cNvPr id="22" name="Left Arrow 21"/>
          <p:cNvSpPr/>
          <p:nvPr/>
        </p:nvSpPr>
        <p:spPr>
          <a:xfrm>
            <a:off x="58373" y="1227511"/>
            <a:ext cx="2560481" cy="1635115"/>
          </a:xfrm>
          <a:prstGeom prst="leftArrow">
            <a:avLst/>
          </a:prstGeom>
          <a:solidFill>
            <a:srgbClr val="C00000">
              <a:alpha val="25000"/>
            </a:srgb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(Connectivity, Surface, Sensors)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25993" y="875499"/>
            <a:ext cx="2450189" cy="122741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ModelConfiguration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498571" y="1218657"/>
            <a:ext cx="1555990" cy="557392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TVB Simulator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541801" y="1561100"/>
            <a:ext cx="1541433" cy="516516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LSAservice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466" y="27927"/>
            <a:ext cx="342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PSEservice</a:t>
            </a:r>
            <a:r>
              <a:rPr lang="en-US" sz="1600" b="1" dirty="0"/>
              <a:t>, </a:t>
            </a:r>
          </a:p>
          <a:p>
            <a:r>
              <a:rPr lang="en-US" sz="1600" b="1" dirty="0" err="1"/>
              <a:t>SensitivityAnalysisService</a:t>
            </a:r>
            <a:endParaRPr lang="en-US" sz="16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8063524" y="127668"/>
            <a:ext cx="1954697" cy="551952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TVB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Epileptor</a:t>
            </a:r>
            <a:r>
              <a:rPr lang="en-US" sz="1600" b="1" dirty="0">
                <a:solidFill>
                  <a:schemeClr val="tx1"/>
                </a:solidFill>
              </a:rPr>
              <a:t> Models</a:t>
            </a:r>
          </a:p>
        </p:txBody>
      </p:sp>
      <p:cxnSp>
        <p:nvCxnSpPr>
          <p:cNvPr id="16" name="Straight Arrow Connector 15"/>
          <p:cNvCxnSpPr>
            <a:cxnSpLocks/>
            <a:stCxn id="30" idx="2"/>
            <a:endCxn id="61" idx="0"/>
          </p:cNvCxnSpPr>
          <p:nvPr/>
        </p:nvCxnSpPr>
        <p:spPr>
          <a:xfrm>
            <a:off x="9040873" y="679620"/>
            <a:ext cx="0" cy="3305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11" idx="3"/>
            <a:endCxn id="25" idx="1"/>
          </p:cNvCxnSpPr>
          <p:nvPr/>
        </p:nvCxnSpPr>
        <p:spPr>
          <a:xfrm>
            <a:off x="7776182" y="1489204"/>
            <a:ext cx="2722389" cy="814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401613" y="2978572"/>
            <a:ext cx="1471201" cy="1366269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Inversion Service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StanService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cxnSpLocks/>
            <a:stCxn id="35" idx="0"/>
            <a:endCxn id="37" idx="2"/>
          </p:cNvCxnSpPr>
          <p:nvPr/>
        </p:nvCxnSpPr>
        <p:spPr>
          <a:xfrm flipV="1">
            <a:off x="6446187" y="4344841"/>
            <a:ext cx="691027" cy="67096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37" idx="0"/>
            <a:endCxn id="11" idx="2"/>
          </p:cNvCxnSpPr>
          <p:nvPr/>
        </p:nvCxnSpPr>
        <p:spPr>
          <a:xfrm flipH="1" flipV="1">
            <a:off x="6551088" y="2102909"/>
            <a:ext cx="586126" cy="8756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/>
            <a:stCxn id="40" idx="3"/>
            <a:endCxn id="11" idx="1"/>
          </p:cNvCxnSpPr>
          <p:nvPr/>
        </p:nvCxnSpPr>
        <p:spPr>
          <a:xfrm flipV="1">
            <a:off x="4450061" y="1489204"/>
            <a:ext cx="875932" cy="36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rved Right Arrow 102"/>
          <p:cNvSpPr/>
          <p:nvPr/>
        </p:nvSpPr>
        <p:spPr>
          <a:xfrm>
            <a:off x="4118703" y="1809793"/>
            <a:ext cx="934644" cy="35975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Priors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Curved Right Arrow 104"/>
          <p:cNvSpPr/>
          <p:nvPr/>
        </p:nvSpPr>
        <p:spPr>
          <a:xfrm rot="10800000">
            <a:off x="7849771" y="1614256"/>
            <a:ext cx="1119094" cy="36501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300000" rev="10799999"/>
              </a:camera>
              <a:lightRig rig="threePt" dir="t"/>
            </a:scene3d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Estimates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31679" y="5935385"/>
            <a:ext cx="5255114" cy="884157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603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Parameters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230900" y="5929720"/>
            <a:ext cx="5634777" cy="884157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310896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ProbabilityDistribution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70437" y="732421"/>
            <a:ext cx="1679624" cy="1520924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Configuration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Builder</a:t>
            </a:r>
          </a:p>
        </p:txBody>
      </p:sp>
      <p:sp>
        <p:nvSpPr>
          <p:cNvPr id="78" name="Left Arrow 77"/>
          <p:cNvSpPr/>
          <p:nvPr/>
        </p:nvSpPr>
        <p:spPr>
          <a:xfrm>
            <a:off x="45362" y="120367"/>
            <a:ext cx="2560481" cy="1109772"/>
          </a:xfrm>
          <a:prstGeom prst="leftArrow">
            <a:avLst/>
          </a:prstGeom>
          <a:solidFill>
            <a:srgbClr val="C00000">
              <a:alpha val="25000"/>
            </a:srgb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DiseaseHypothesis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D54D3E-EFAD-6848-A03E-E822261EF0A8}"/>
              </a:ext>
            </a:extLst>
          </p:cNvPr>
          <p:cNvSpPr/>
          <p:nvPr/>
        </p:nvSpPr>
        <p:spPr>
          <a:xfrm>
            <a:off x="4872625" y="3206994"/>
            <a:ext cx="1447613" cy="84675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Probabilistic Model Builder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14F9C-E894-8D42-A76C-E558747A6353}"/>
              </a:ext>
            </a:extLst>
          </p:cNvPr>
          <p:cNvCxnSpPr>
            <a:cxnSpLocks/>
            <a:stCxn id="11" idx="2"/>
            <a:endCxn id="43" idx="0"/>
          </p:cNvCxnSpPr>
          <p:nvPr/>
        </p:nvCxnSpPr>
        <p:spPr>
          <a:xfrm flipH="1">
            <a:off x="5596432" y="2102909"/>
            <a:ext cx="954656" cy="11040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A6F7D3-5102-7C40-B4E9-0223E2146529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>
            <a:off x="5596432" y="4053745"/>
            <a:ext cx="849755" cy="9620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07F28A-E751-7047-AD7D-1AC6B411C458}"/>
              </a:ext>
            </a:extLst>
          </p:cNvPr>
          <p:cNvSpPr/>
          <p:nvPr/>
        </p:nvSpPr>
        <p:spPr>
          <a:xfrm>
            <a:off x="8038340" y="1010124"/>
            <a:ext cx="2005066" cy="379206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SimulatorsBuilders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31679" y="5015806"/>
            <a:ext cx="2829016" cy="1779674"/>
          </a:xfrm>
          <a:prstGeom prst="round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ProbabilisticModel</a:t>
            </a:r>
            <a:r>
              <a:rPr lang="en-US" b="1" dirty="0">
                <a:solidFill>
                  <a:schemeClr val="tx1"/>
                </a:solidFill>
              </a:rPr>
              <a:t> (</a:t>
            </a:r>
            <a:r>
              <a:rPr lang="en-US" b="1" dirty="0" err="1">
                <a:solidFill>
                  <a:schemeClr val="tx1"/>
                </a:solidFill>
              </a:rPr>
              <a:t>ProbabilisticParameters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838E-E321-8249-9DA9-A72060AD32C2}"/>
              </a:ext>
            </a:extLst>
          </p:cNvPr>
          <p:cNvGrpSpPr/>
          <p:nvPr/>
        </p:nvGrpSpPr>
        <p:grpSpPr>
          <a:xfrm>
            <a:off x="5153314" y="159561"/>
            <a:ext cx="693522" cy="462340"/>
            <a:chOff x="8122914" y="80754"/>
            <a:chExt cx="3172369" cy="3826398"/>
          </a:xfrm>
        </p:grpSpPr>
        <p:sp>
          <p:nvSpPr>
            <p:cNvPr id="33" name="Curved Right Arrow 32">
              <a:extLst>
                <a:ext uri="{FF2B5EF4-FFF2-40B4-BE49-F238E27FC236}">
                  <a16:creationId xmlns:a16="http://schemas.microsoft.com/office/drawing/2014/main" id="{8992B840-5921-D24D-BA1E-8418EAFE35D4}"/>
                </a:ext>
              </a:extLst>
            </p:cNvPr>
            <p:cNvSpPr/>
            <p:nvPr/>
          </p:nvSpPr>
          <p:spPr>
            <a:xfrm>
              <a:off x="8122914" y="182724"/>
              <a:ext cx="934644" cy="372442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7645FF8D-143C-9948-A78F-3F6326FD09D6}"/>
                </a:ext>
              </a:extLst>
            </p:cNvPr>
            <p:cNvSpPr/>
            <p:nvPr/>
          </p:nvSpPr>
          <p:spPr>
            <a:xfrm rot="10800000">
              <a:off x="10176189" y="80754"/>
              <a:ext cx="1119094" cy="378084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300000" rev="10799999"/>
                </a:camera>
                <a:lightRig rig="threePt" dir="t"/>
              </a:scene3d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80A37D-E5EA-DE41-B6CB-9BCBF4FF200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228551" y="1776049"/>
            <a:ext cx="0" cy="43905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8FF4FD5-7F53-434D-B4B2-8557406502F3}"/>
              </a:ext>
            </a:extLst>
          </p:cNvPr>
          <p:cNvSpPr/>
          <p:nvPr/>
        </p:nvSpPr>
        <p:spPr>
          <a:xfrm>
            <a:off x="10549785" y="2215103"/>
            <a:ext cx="1357532" cy="557392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TimeSeries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1699CB6-21FE-1947-A680-928ECAF1FBAA}"/>
              </a:ext>
            </a:extLst>
          </p:cNvPr>
          <p:cNvSpPr/>
          <p:nvPr/>
        </p:nvSpPr>
        <p:spPr>
          <a:xfrm>
            <a:off x="8967092" y="2462181"/>
            <a:ext cx="699423" cy="360641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LSA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2EB683-A33D-8A4A-917C-63858C1AF6CA}"/>
              </a:ext>
            </a:extLst>
          </p:cNvPr>
          <p:cNvCxnSpPr>
            <a:cxnSpLocks/>
            <a:stCxn id="26" idx="2"/>
            <a:endCxn id="56" idx="0"/>
          </p:cNvCxnSpPr>
          <p:nvPr/>
        </p:nvCxnSpPr>
        <p:spPr>
          <a:xfrm>
            <a:off x="9312518" y="2077616"/>
            <a:ext cx="4286" cy="38456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5E809ED-E9FE-EE49-BC89-5BDEBA079A8C}"/>
              </a:ext>
            </a:extLst>
          </p:cNvPr>
          <p:cNvSpPr/>
          <p:nvPr/>
        </p:nvSpPr>
        <p:spPr>
          <a:xfrm>
            <a:off x="10267548" y="3328771"/>
            <a:ext cx="1658212" cy="675457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Fitting results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BDB092-29F2-A448-93DA-55C348F1EB7C}"/>
              </a:ext>
            </a:extLst>
          </p:cNvPr>
          <p:cNvCxnSpPr>
            <a:cxnSpLocks/>
            <a:stCxn id="37" idx="3"/>
            <a:endCxn id="63" idx="1"/>
          </p:cNvCxnSpPr>
          <p:nvPr/>
        </p:nvCxnSpPr>
        <p:spPr>
          <a:xfrm>
            <a:off x="7872814" y="3661707"/>
            <a:ext cx="2394734" cy="47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2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11" y="-292100"/>
            <a:ext cx="11894489" cy="1325563"/>
          </a:xfrm>
        </p:spPr>
        <p:txBody>
          <a:bodyPr/>
          <a:lstStyle/>
          <a:p>
            <a:r>
              <a:rPr lang="en-US" dirty="0"/>
              <a:t>Parameters &amp; some first model biomarkers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9952686"/>
                  </p:ext>
                </p:extLst>
              </p:nvPr>
            </p:nvGraphicFramePr>
            <p:xfrm>
              <a:off x="93445" y="893588"/>
              <a:ext cx="11984255" cy="55648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737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18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90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62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4233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0483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 err="1">
                              <a:effectLst/>
                            </a:rPr>
                            <a:t>Parameter</a:t>
                          </a:r>
                          <a:r>
                            <a:rPr lang="fr-FR" sz="1200" b="1" dirty="0">
                              <a:effectLst/>
                            </a:rPr>
                            <a:t>/</a:t>
                          </a:r>
                          <a:r>
                            <a:rPr lang="fr-FR" sz="1200" b="1" dirty="0" err="1">
                              <a:effectLst/>
                            </a:rPr>
                            <a:t>Biomarker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 err="1">
                              <a:effectLst/>
                            </a:rPr>
                            <a:t>Models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>
                              <a:effectLst/>
                            </a:rPr>
                            <a:t>Values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3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6D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2D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1D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445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Pathological</a:t>
                          </a:r>
                          <a:r>
                            <a:rPr lang="fr-FR" sz="1000" b="0" i="1" dirty="0">
                              <a:effectLst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</a:rPr>
                            <a:t>Excitability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sz="10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0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0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seizure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Global </a:t>
                          </a:r>
                          <a:r>
                            <a:rPr lang="fr-FR" sz="1000" b="0" i="1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✓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000" b="0" i="0" smtClean="0">
                                        <a:effectLst/>
                                        <a:latin typeface="Cambria Math" charset="0"/>
                                      </a:rPr>
                                      <m:t>.1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000" b="0" i="1" smtClean="0">
                                        <a:effectLst/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</m:d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Connectivity</a:t>
                          </a:r>
                          <a:r>
                            <a:rPr lang="fr-FR" sz="1000" b="0" i="1" dirty="0">
                              <a:effectLst/>
                            </a:rPr>
                            <a:t> matrix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Pemittivity</a:t>
                          </a:r>
                          <a:r>
                            <a:rPr lang="fr-FR" sz="1000" b="0" i="1" dirty="0">
                              <a:effectLst/>
                            </a:rPr>
                            <a:t>, time </a:t>
                          </a:r>
                          <a:r>
                            <a:rPr lang="fr-FR" sz="1000" b="0" i="1" dirty="0" err="1">
                              <a:effectLst/>
                            </a:rPr>
                            <a:t>scale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=2857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 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=3.1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Slope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fr-FR" sz="1000" i="1" dirty="0" smtClean="0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slope</m:t>
                                </m:r>
                                <m:r>
                                  <m:rPr>
                                    <m:nor/>
                                  </m:rPr>
                                  <a:rPr lang="fr-FR" sz="1000" i="1" baseline="-25000" dirty="0" smtClean="0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a:rPr lang="fr-FR" sz="10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b="0" i="0" smtClean="0">
                                        <a:effectLst/>
                                        <a:latin typeface="Cambria Math" charset="0"/>
                                      </a:rPr>
                                      <m:t>−16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000" b="0" i="1" smtClean="0">
                                        <a:effectLst/>
                                        <a:latin typeface="Cambria Math" charset="0"/>
                                      </a:rPr>
                                      <m:t>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Slow time </a:t>
                          </a:r>
                          <a:r>
                            <a:rPr lang="fr-FR" sz="1000" b="0" i="1" dirty="0" err="1">
                              <a:effectLst/>
                            </a:rPr>
                            <a:t>scale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>
                              <a:effectLst/>
                            </a:rPr>
                            <a:t>Fast time scale</a:t>
                          </a:r>
                          <a:endParaRPr lang="fr-FR" sz="1000" b="0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100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l-GR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n-US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implied</a:t>
                          </a:r>
                          <a:r>
                            <a:rPr lang="en-US" sz="1000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in the equations)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sz="1000" b="0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=0.45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✓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3146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Model </a:t>
                          </a:r>
                          <a:r>
                            <a:rPr lang="fr-FR" sz="1000" b="0" i="1" dirty="0" err="1">
                              <a:effectLst/>
                            </a:rPr>
                            <a:t>Epileptogenicity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000" b="0" i="1" smtClean="0">
                                    <a:effectLst/>
                                    <a:latin typeface="Cambria Math" charset="0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lang="fr-FR" sz="1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+5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sz="10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0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seizure</m:t>
                                </m:r>
                              </m:oMath>
                            </m:oMathPara>
                          </a14:m>
                          <a:endParaRPr lang="fr-FR" sz="1000" dirty="0">
                            <a:effectLst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3146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Pathological</a:t>
                          </a:r>
                          <a:r>
                            <a:rPr lang="fr-FR" sz="1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Excitability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𝑥𝑐</m:t>
                                  </m:r>
                                </m:e>
                                <m:sub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000" dirty="0">
                              <a:effectLst/>
                            </a:rPr>
                            <a:t> 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fr-FR" sz="10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fr-FR" sz="100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𝑐𝑟</m:t>
                                          </m:r>
                                        </m:sup>
                                      </m:sSubSup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a:rPr lang="en-US" sz="1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oMath>
                          </a14:m>
                          <a:endParaRPr lang="fr-FR" sz="10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𝑥𝑐</m:t>
                                  </m:r>
                                </m:e>
                                <m:sub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100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1000">
                                  <a:effectLst/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fr-FR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1000">
                                  <a:effectLst/>
                                  <a:latin typeface="Cambria Math" panose="02040503050406030204" pitchFamily="18" charset="0"/>
                                </a:rPr>
                                <m:t>seizure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absence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coupling</m:t>
                              </m:r>
                            </m:oMath>
                          </a14:m>
                          <a:r>
                            <a:rPr lang="fr-FR" sz="1000" dirty="0">
                              <a:effectLst/>
                            </a:rPr>
                            <a:t> (</a:t>
                          </a:r>
                          <a:r>
                            <a:rPr lang="fr-FR" sz="1000" dirty="0" err="1">
                              <a:effectLst/>
                            </a:rPr>
                            <a:t>see</a:t>
                          </a:r>
                          <a:r>
                            <a:rPr lang="fr-FR" sz="1000" baseline="0" dirty="0">
                              <a:effectLst/>
                            </a:rPr>
                            <a:t> slides the </a:t>
                          </a:r>
                          <a:r>
                            <a:rPr lang="fr-FR" sz="1000" baseline="0" dirty="0" err="1">
                              <a:effectLst/>
                            </a:rPr>
                            <a:t>next</a:t>
                          </a:r>
                          <a:r>
                            <a:rPr lang="fr-FR" sz="1000" baseline="0" dirty="0">
                              <a:effectLst/>
                            </a:rPr>
                            <a:t> </a:t>
                          </a:r>
                          <a:r>
                            <a:rPr lang="fr-FR" sz="1000" baseline="0" dirty="0" err="1">
                              <a:effectLst/>
                            </a:rPr>
                            <a:t>two</a:t>
                          </a:r>
                          <a:r>
                            <a:rPr lang="fr-FR" sz="1000" baseline="0" dirty="0">
                              <a:effectLst/>
                            </a:rPr>
                            <a:t> slides for the </a:t>
                          </a:r>
                          <a:r>
                            <a:rPr lang="fr-FR" sz="1000" baseline="0" dirty="0" err="1">
                              <a:effectLst/>
                            </a:rPr>
                            <a:t>calculation</a:t>
                          </a:r>
                          <a:r>
                            <a:rPr lang="fr-FR" sz="1000" baseline="0" dirty="0">
                              <a:effectLst/>
                            </a:rPr>
                            <a:t> of </a:t>
                          </a:r>
                          <a:r>
                            <a:rPr lang="en-US" sz="1000" i="1" dirty="0"/>
                            <a:t>r</a:t>
                          </a:r>
                          <a:r>
                            <a:rPr lang="en-US" sz="1000" dirty="0"/>
                            <a:t> &amp;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𝑐𝑟</m:t>
                                  </m:r>
                                </m:sup>
                              </m:sSubSup>
                            </m:oMath>
                          </a14:m>
                          <a:r>
                            <a:rPr lang="fr-FR" sz="1000" baseline="0" dirty="0">
                              <a:effectLst/>
                            </a:rPr>
                            <a:t>)</a:t>
                          </a:r>
                          <a:endParaRPr lang="fr-FR" sz="1000" dirty="0">
                            <a:effectLst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224530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 err="1">
                              <a:effectLst/>
                            </a:rPr>
                            <a:t>Afferent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0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 b="1" i="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sz="1000" b="1" i="1" smtClean="0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1000" b="1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sz="100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oMath>
                          </a14:m>
                          <a:endParaRPr lang="fr-FR" sz="1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 err="1">
                              <a:effectLst/>
                            </a:rPr>
                            <a:t>Afferent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</a:rPr>
                            <a:t>epileptogenic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0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sz="1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 b="1" i="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sz="1000" b="1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𝑬𝒁</m:t>
                                  </m:r>
                                </m:sub>
                              </m:sSub>
                              <m:r>
                                <a:rPr lang="en-US" sz="1000" b="1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0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∉</m:t>
                                  </m:r>
                                  <m: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𝐸𝑍</m:t>
                                  </m:r>
                                  <m: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fr-FR" sz="10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0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∈</m:t>
                                  </m:r>
                                  <m:r>
                                    <a:rPr lang="en-US" sz="1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𝐸𝑍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sz="100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fr-FR" sz="1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oMath>
                          </a14:m>
                          <a:endParaRPr lang="fr-FR" sz="1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Propagation</a:t>
                          </a:r>
                          <a:r>
                            <a:rPr lang="fr-FR" sz="1000" b="0" i="1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strength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 err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Resulting</a:t>
                          </a:r>
                          <a:r>
                            <a:rPr lang="fr-FR" sz="1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dirty="0" err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from</a:t>
                          </a:r>
                          <a:r>
                            <a:rPr lang="fr-FR" sz="1000" baseline="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LSA</a:t>
                          </a:r>
                          <a:endParaRPr lang="fr-FR" sz="1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9952686"/>
                  </p:ext>
                </p:extLst>
              </p:nvPr>
            </p:nvGraphicFramePr>
            <p:xfrm>
              <a:off x="93445" y="893588"/>
              <a:ext cx="11984255" cy="55648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737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18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90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62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4233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0483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 err="1">
                              <a:effectLst/>
                            </a:rPr>
                            <a:t>Parameter</a:t>
                          </a:r>
                          <a:r>
                            <a:rPr lang="fr-FR" sz="1200" b="1" dirty="0">
                              <a:effectLst/>
                            </a:rPr>
                            <a:t>/</a:t>
                          </a:r>
                          <a:r>
                            <a:rPr lang="fr-FR" sz="1200" b="1" dirty="0" err="1">
                              <a:effectLst/>
                            </a:rPr>
                            <a:t>Biomarker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 err="1">
                              <a:effectLst/>
                            </a:rPr>
                            <a:t>Models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200" b="1" dirty="0">
                              <a:effectLst/>
                            </a:rPr>
                            <a:t>Values</a:t>
                          </a:r>
                          <a:endParaRPr lang="fr-F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3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6D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2D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b="1" i="1" dirty="0">
                              <a:solidFill>
                                <a:schemeClr val="bg1"/>
                              </a:solidFill>
                              <a:effectLst/>
                            </a:rPr>
                            <a:t>1D</a:t>
                          </a:r>
                          <a:endParaRPr lang="fr-FR" sz="1100" b="1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Pathological</a:t>
                          </a:r>
                          <a:r>
                            <a:rPr lang="fr-FR" sz="1000" b="0" i="1" dirty="0">
                              <a:effectLst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</a:rPr>
                            <a:t>Excitability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188462" r="-342" b="-14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Global </a:t>
                          </a:r>
                          <a:r>
                            <a:rPr lang="fr-FR" sz="1000" b="0" i="1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✓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312500" r="-342" b="-1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Connectivity</a:t>
                          </a:r>
                          <a:r>
                            <a:rPr lang="fr-FR" sz="1000" b="0" i="1" dirty="0">
                              <a:effectLst/>
                            </a:rPr>
                            <a:t> matrix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412500" r="-342" b="-1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</a:rPr>
                            <a:t>Pemittivity</a:t>
                          </a:r>
                          <a:r>
                            <a:rPr lang="fr-FR" sz="1000" b="0" i="1" dirty="0">
                              <a:effectLst/>
                            </a:rPr>
                            <a:t>, time </a:t>
                          </a:r>
                          <a:r>
                            <a:rPr lang="fr-FR" sz="1000" b="0" i="1" dirty="0" err="1">
                              <a:effectLst/>
                            </a:rPr>
                            <a:t>scale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512500" r="-342" b="-1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59" t="-612500" r="-428492" b="-1125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 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612500" r="-342" b="-1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Slope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712500" r="-342" b="-10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Slow time </a:t>
                          </a:r>
                          <a:r>
                            <a:rPr lang="fr-FR" sz="1000" b="0" i="1" dirty="0" err="1">
                              <a:effectLst/>
                            </a:rPr>
                            <a:t>scale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812500" r="-342" b="-9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>
                              <a:effectLst/>
                            </a:rPr>
                            <a:t>Fast time scale</a:t>
                          </a:r>
                          <a:endParaRPr lang="fr-FR" sz="1000" b="0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912500" r="-342" b="-8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59" t="-1012500" r="-428492" b="-7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1012500" r="-342" b="-7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59" t="-1112500" r="-428492" b="-625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✓</a:t>
                          </a:r>
                          <a:endParaRPr lang="fr-FR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1538" t="-1112500" r="-342" b="-6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9" t="-1212500" r="-428492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 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t="-1212500" r="-342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</a:rPr>
                            <a:t>Model </a:t>
                          </a:r>
                          <a:r>
                            <a:rPr lang="fr-FR" sz="1000" b="0" i="1" dirty="0" err="1">
                              <a:effectLst/>
                            </a:rPr>
                            <a:t>Epileptogenicity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t="-1211538" r="-342" b="-3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3398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Pathological</a:t>
                          </a:r>
                          <a:r>
                            <a:rPr lang="fr-FR" sz="1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Excitability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t="-1262963" r="-342" b="-27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24530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 err="1">
                              <a:effectLst/>
                            </a:rPr>
                            <a:t>Afferent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t="-1533333" r="-342" b="-2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baseline="0" dirty="0" err="1">
                              <a:effectLst/>
                            </a:rPr>
                            <a:t>Afferent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dirty="0" err="1">
                              <a:effectLst/>
                            </a:rPr>
                            <a:t>epileptogenic</a:t>
                          </a:r>
                          <a:r>
                            <a:rPr lang="fr-FR" sz="1000" b="0" i="1" baseline="0" dirty="0">
                              <a:effectLst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</a:rPr>
                            <a:t>coupling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t="-1633333" r="-342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3048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Propagation</a:t>
                          </a:r>
                          <a:r>
                            <a:rPr lang="fr-FR" sz="1000" b="0" i="1" baseline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b="0" i="1" baseline="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strength</a:t>
                          </a:r>
                          <a:endParaRPr lang="fr-FR" sz="1000" b="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000" dirty="0">
                              <a:effectLst/>
                            </a:rPr>
                            <a:t>✓</a:t>
                          </a:r>
                          <a:endParaRPr lang="fr-FR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 err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Resulting</a:t>
                          </a:r>
                          <a:r>
                            <a:rPr lang="fr-FR" sz="1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fr-FR" sz="1000" dirty="0" err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from</a:t>
                          </a:r>
                          <a:r>
                            <a:rPr lang="fr-FR" sz="1000" baseline="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LSA</a:t>
                          </a:r>
                          <a:endParaRPr lang="fr-FR" sz="1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488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0111"/>
            <a:ext cx="11894489" cy="1325563"/>
          </a:xfrm>
        </p:spPr>
        <p:txBody>
          <a:bodyPr/>
          <a:lstStyle/>
          <a:p>
            <a:r>
              <a:rPr lang="en-US" dirty="0"/>
              <a:t>Equilibrium point computation</a:t>
            </a:r>
            <a:r>
              <a:rPr lang="fr-FR" dirty="0"/>
              <a:t> &amp; LSA</a:t>
            </a:r>
            <a:endParaRPr lang="fr-FR" sz="3200" dirty="0"/>
          </a:p>
        </p:txBody>
      </p:sp>
      <p:sp>
        <p:nvSpPr>
          <p:cNvPr id="3" name="Rectangle 2"/>
          <p:cNvSpPr/>
          <p:nvPr/>
        </p:nvSpPr>
        <p:spPr>
          <a:xfrm>
            <a:off x="8202263" y="6097626"/>
            <a:ext cx="4118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Proix</a:t>
            </a:r>
            <a:r>
              <a:rPr lang="en-US" sz="1200" dirty="0"/>
              <a:t>, T., </a:t>
            </a:r>
            <a:r>
              <a:rPr lang="en-US" sz="1200" dirty="0" err="1"/>
              <a:t>Bartolomei</a:t>
            </a:r>
            <a:r>
              <a:rPr lang="en-US" sz="1200" dirty="0"/>
              <a:t>, F., </a:t>
            </a:r>
            <a:r>
              <a:rPr lang="en-US" sz="1200" dirty="0" err="1"/>
              <a:t>Guye</a:t>
            </a:r>
            <a:r>
              <a:rPr lang="en-US" sz="1200" dirty="0"/>
              <a:t>, M., &amp; </a:t>
            </a:r>
            <a:r>
              <a:rPr lang="en-US" sz="1200" dirty="0" err="1"/>
              <a:t>Jirsa</a:t>
            </a:r>
            <a:r>
              <a:rPr lang="en-US" sz="1200" dirty="0"/>
              <a:t>, V. K. (2017). Individual brain structure and modelling predict seizure propagation. </a:t>
            </a:r>
            <a:r>
              <a:rPr lang="en-US" sz="1200" i="1" dirty="0"/>
              <a:t>Brain</a:t>
            </a:r>
            <a:r>
              <a:rPr lang="en-US" sz="1200" dirty="0"/>
              <a:t>, </a:t>
            </a:r>
            <a:r>
              <a:rPr lang="en-US" sz="1200" i="1" dirty="0"/>
              <a:t>140</a:t>
            </a:r>
            <a:r>
              <a:rPr lang="en-US" sz="1200" dirty="0"/>
              <a:t>, 641–654.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DF3EA8-8B4C-A641-8BDD-D2B6757D4320}"/>
              </a:ext>
            </a:extLst>
          </p:cNvPr>
          <p:cNvSpPr/>
          <p:nvPr/>
        </p:nvSpPr>
        <p:spPr>
          <a:xfrm>
            <a:off x="1991913" y="4081524"/>
            <a:ext cx="7338354" cy="123613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3A56A12-80EC-0748-BEC7-AA4FBD9A6A7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33859" y="4177717"/>
              <a:ext cx="7054461" cy="1043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544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8227">
                    <a:tc>
                      <a:txBody>
                        <a:bodyPr/>
                        <a:lstStyle/>
                        <a:p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1eq</a:t>
                          </a:r>
                          <a:r>
                            <a:rPr lang="en-US" sz="1200" i="1" baseline="-25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(optimization of a 3</a:t>
                          </a:r>
                          <a:r>
                            <a:rPr lang="en-US" sz="1200" b="0" baseline="30000" dirty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 order polynomial or</a:t>
                          </a:r>
                          <a:r>
                            <a:rPr lang="en-US" sz="1200" b="0" baseline="0" dirty="0">
                              <a:solidFill>
                                <a:schemeClr val="tx1"/>
                              </a:solidFill>
                            </a:rPr>
                            <a:t> linear system solving via Taylor approximation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82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fr-F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fr-F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400" i="1">
                                                <a:latin typeface="Cambria Math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fr-F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fr-F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3A56A12-80EC-0748-BEC7-AA4FBD9A6A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8527921"/>
                  </p:ext>
                </p:extLst>
              </p:nvPr>
            </p:nvGraphicFramePr>
            <p:xfrm>
              <a:off x="2133859" y="4177717"/>
              <a:ext cx="7054461" cy="1043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544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8227">
                    <a:tc>
                      <a:txBody>
                        <a:bodyPr/>
                        <a:lstStyle/>
                        <a:p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1eq</a:t>
                          </a:r>
                          <a:r>
                            <a:rPr lang="en-US" sz="1200" i="1" baseline="-25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(optimization of a 3</a:t>
                          </a:r>
                          <a:r>
                            <a:rPr lang="en-US" sz="1200" b="0" baseline="30000" dirty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 order polynomial or</a:t>
                          </a:r>
                          <a:r>
                            <a:rPr lang="en-US" sz="1200" b="0" baseline="0" dirty="0">
                              <a:solidFill>
                                <a:schemeClr val="tx1"/>
                              </a:solidFill>
                            </a:rPr>
                            <a:t> linear system solving via Taylor approximation</a:t>
                          </a: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155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0" t="-87931" r="-180" b="-1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Up Arrow 18">
            <a:extLst>
              <a:ext uri="{FF2B5EF4-FFF2-40B4-BE49-F238E27FC236}">
                <a16:creationId xmlns:a16="http://schemas.microsoft.com/office/drawing/2014/main" id="{04B2BED0-22B4-464F-85D5-3683000319C8}"/>
              </a:ext>
            </a:extLst>
          </p:cNvPr>
          <p:cNvSpPr/>
          <p:nvPr/>
        </p:nvSpPr>
        <p:spPr>
          <a:xfrm>
            <a:off x="3466681" y="5466192"/>
            <a:ext cx="4149970" cy="1171679"/>
          </a:xfrm>
          <a:prstGeom prst="upArrow">
            <a:avLst>
              <a:gd name="adj1" fmla="val 50000"/>
              <a:gd name="adj2" fmla="val 50813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Clinician’s Hypothesis </a:t>
            </a:r>
            <a:r>
              <a:rPr lang="en-US" i="1" dirty="0" err="1">
                <a:solidFill>
                  <a:schemeClr val="tx1"/>
                </a:solidFill>
              </a:rPr>
              <a:t>Exc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 and/or </a:t>
            </a:r>
            <a:r>
              <a:rPr lang="en-US" i="1" dirty="0">
                <a:solidFill>
                  <a:schemeClr val="tx1"/>
                </a:solidFill>
              </a:rPr>
              <a:t>E (x</a:t>
            </a:r>
            <a:r>
              <a:rPr lang="en-US" i="1" baseline="-25000" dirty="0">
                <a:solidFill>
                  <a:schemeClr val="tx1"/>
                </a:solidFill>
              </a:rPr>
              <a:t>1eq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D4A5106-6644-194B-ADEF-7A1646FF499E}"/>
              </a:ext>
            </a:extLst>
          </p:cNvPr>
          <p:cNvSpPr/>
          <p:nvPr/>
        </p:nvSpPr>
        <p:spPr>
          <a:xfrm>
            <a:off x="4089658" y="2726270"/>
            <a:ext cx="2903808" cy="85265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808B0DF-4C12-2C4E-A210-7CCB92416C3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74066" y="2819797"/>
              <a:ext cx="2744192" cy="6656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41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8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eq</a:t>
                          </a:r>
                          <a:endParaRPr lang="en-US" sz="1200" b="0" i="1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82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808B0DF-4C12-2C4E-A210-7CCB92416C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762288"/>
                  </p:ext>
                </p:extLst>
              </p:nvPr>
            </p:nvGraphicFramePr>
            <p:xfrm>
              <a:off x="4174066" y="2819797"/>
              <a:ext cx="2744192" cy="6656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41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28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eq</a:t>
                          </a:r>
                          <a:endParaRPr lang="en-US" sz="1200" b="0" i="1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73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61" t="-100000" r="-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3CF7B34-7B83-A546-A084-0795C1A7E908}"/>
              </a:ext>
            </a:extLst>
          </p:cNvPr>
          <p:cNvSpPr/>
          <p:nvPr/>
        </p:nvSpPr>
        <p:spPr>
          <a:xfrm>
            <a:off x="5808133" y="1092205"/>
            <a:ext cx="5740400" cy="138276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8FFABF0-FF29-0749-96CC-5095629799A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77467" y="1219205"/>
              <a:ext cx="5460999" cy="1166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609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455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baseline="0" dirty="0">
                              <a:solidFill>
                                <a:schemeClr val="tx1"/>
                              </a:solidFill>
                            </a:rPr>
                            <a:t>Linear Stability Analysis</a:t>
                          </a:r>
                          <a:endParaRPr lang="en-US" sz="1200" b="0" i="1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937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−4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b="0" i="1" smtClean="0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000" i="1"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1000" i="1"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𝑟𝑒𝑠𝑡</m:t>
                                            </m:r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000" b="0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00" i="1"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64</m:t>
                                        </m:r>
                                      </m:num>
                                      <m:den>
                                        <m:r>
                                          <a:rPr lang="en-US" sz="1000" b="0" i="1" smtClean="0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27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0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d>
                                      <m:dPr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00" i="1">
                                                <a:latin typeface="Cambria Math" charset="0"/>
                                                <a:cs typeface="Times New Roman" panose="020206030504050203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sz="1000" i="1">
                                                <a:latin typeface="Cambria Math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1000" i="1"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000" i="1"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000" i="1"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000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000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000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000" i="1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10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fr-FR" sz="10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000" i="1">
                                                    <a:latin typeface="Cambria Math" charset="0"/>
                                                    <a:cs typeface="Times New Roman" panose="020206030504050203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00" i="1">
                                                    <a:latin typeface="Cambria Math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fr-FR" sz="10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000" i="1">
                                                    <a:latin typeface="Cambria Math" charset="0"/>
                                                    <a:cs typeface="Times New Roman" panose="020206030504050203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00" i="1">
                                                    <a:latin typeface="Cambria Math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sz="1000" i="1"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88FFABF0-FF29-0749-96CC-5095629799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9565535"/>
                  </p:ext>
                </p:extLst>
              </p:nvPr>
            </p:nvGraphicFramePr>
            <p:xfrm>
              <a:off x="5977467" y="1219205"/>
              <a:ext cx="5460999" cy="1166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609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baseline="0" dirty="0">
                              <a:solidFill>
                                <a:schemeClr val="tx1"/>
                              </a:solidFill>
                            </a:rPr>
                            <a:t>Linear Stability Analysis</a:t>
                          </a:r>
                          <a:endParaRPr lang="en-US" sz="1200" b="0" i="1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22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2" t="-32857" r="-232" b="-7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Up Arrow 23">
            <a:extLst>
              <a:ext uri="{FF2B5EF4-FFF2-40B4-BE49-F238E27FC236}">
                <a16:creationId xmlns:a16="http://schemas.microsoft.com/office/drawing/2014/main" id="{4DAED291-DE6B-4649-A7A9-B980517D42A1}"/>
              </a:ext>
            </a:extLst>
          </p:cNvPr>
          <p:cNvSpPr/>
          <p:nvPr/>
        </p:nvSpPr>
        <p:spPr>
          <a:xfrm>
            <a:off x="4830233" y="3638846"/>
            <a:ext cx="1388532" cy="400637"/>
          </a:xfrm>
          <a:prstGeom prst="up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x</a:t>
            </a:r>
            <a:r>
              <a:rPr lang="en-US" i="1" baseline="-25000">
                <a:solidFill>
                  <a:schemeClr val="tx1"/>
                </a:solidFill>
              </a:rPr>
              <a:t>1eq</a:t>
            </a:r>
            <a:endParaRPr lang="en-US" dirty="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78D766F5-C180-474D-A154-CBA413E18FDC}"/>
              </a:ext>
            </a:extLst>
          </p:cNvPr>
          <p:cNvSpPr/>
          <p:nvPr/>
        </p:nvSpPr>
        <p:spPr>
          <a:xfrm rot="19544285">
            <a:off x="2941649" y="2363315"/>
            <a:ext cx="1994103" cy="412733"/>
          </a:xfrm>
          <a:prstGeom prst="up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i="1" baseline="-25000" dirty="0">
                <a:solidFill>
                  <a:schemeClr val="tx1"/>
                </a:solidFill>
              </a:rPr>
              <a:t>1eq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z</a:t>
            </a:r>
            <a:r>
              <a:rPr lang="en-US" i="1" baseline="-25000" dirty="0" err="1">
                <a:solidFill>
                  <a:schemeClr val="tx1"/>
                </a:solidFill>
              </a:rPr>
              <a:t>eq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2573A16-53DC-5744-9F16-EF58E12E2281}"/>
              </a:ext>
            </a:extLst>
          </p:cNvPr>
          <p:cNvSpPr/>
          <p:nvPr/>
        </p:nvSpPr>
        <p:spPr>
          <a:xfrm>
            <a:off x="134140" y="1092206"/>
            <a:ext cx="4744776" cy="100852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DE50858D-5740-0B4A-9FD9-3F9462E2A90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4292" y="1185807"/>
              <a:ext cx="4470107" cy="79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0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07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x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y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endParaRPr lang="en-US" sz="1200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0777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Solving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</a:rPr>
                            <a:t> polynomial of 3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</a:rPr>
                            <a:t> order for </a:t>
                          </a: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𝑟𝑒𝑠𝑡</m:t>
                                  </m:r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−0.3</m:t>
                              </m:r>
                              <m:d>
                                <m:dPr>
                                  <m:ctrlP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−3.5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=0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DE50858D-5740-0B4A-9FD9-3F9462E2A9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711227"/>
                  </p:ext>
                </p:extLst>
              </p:nvPr>
            </p:nvGraphicFramePr>
            <p:xfrm>
              <a:off x="254292" y="1185807"/>
              <a:ext cx="4470107" cy="79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01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07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Computation of 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x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y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eq</a:t>
                          </a: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endParaRPr lang="en-US" sz="1200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4" t="-60000" r="-568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Up Arrow 27">
            <a:extLst>
              <a:ext uri="{FF2B5EF4-FFF2-40B4-BE49-F238E27FC236}">
                <a16:creationId xmlns:a16="http://schemas.microsoft.com/office/drawing/2014/main" id="{FB1C7BBF-E3AB-7242-9944-98144401B44F}"/>
              </a:ext>
            </a:extLst>
          </p:cNvPr>
          <p:cNvSpPr/>
          <p:nvPr/>
        </p:nvSpPr>
        <p:spPr>
          <a:xfrm rot="1396302">
            <a:off x="6393825" y="2358733"/>
            <a:ext cx="1388532" cy="400637"/>
          </a:xfrm>
          <a:prstGeom prst="up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z</a:t>
            </a:r>
            <a:r>
              <a:rPr lang="en-US" i="1" baseline="-25000" dirty="0" err="1">
                <a:solidFill>
                  <a:schemeClr val="tx1"/>
                </a:solidFill>
              </a:rPr>
              <a:t>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1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58800" y="-104775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 &amp;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</m:t>
                        </m:r>
                      </m:sup>
                    </m:sSubSup>
                  </m:oMath>
                </a14:m>
                <a:r>
                  <a:rPr lang="en-US" dirty="0"/>
                  <a:t> calculation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8800" y="-104775"/>
                <a:ext cx="10515600" cy="1325563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1028700"/>
                <a:ext cx="11836400" cy="5397500"/>
              </a:xfrm>
            </p:spPr>
            <p:txBody>
              <a:bodyPr>
                <a:noAutofit/>
              </a:bodyPr>
              <a:lstStyle/>
              <a:p>
                <a:pPr marL="228600" lvl="1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en-US" sz="1400" dirty="0"/>
                  <a:t>We want to calculate </a:t>
                </a:r>
                <a:r>
                  <a:rPr lang="en-US" sz="1400" i="1" dirty="0"/>
                  <a:t>r</a:t>
                </a:r>
                <a:r>
                  <a:rPr lang="en-US" sz="1400" dirty="0"/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</m:t>
                        </m:r>
                      </m:sup>
                    </m:sSubSup>
                  </m:oMath>
                </a14:m>
                <a:r>
                  <a:rPr lang="en-US" sz="1400" dirty="0"/>
                  <a:t> such that, in the absence of coupling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=0):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=-4/3 (i.e., the lower point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nullcline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&lt;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), there is an equilibrium point for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𝑥𝑐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=-5/3 there is an equilibrium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𝑥𝑐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Thus, for the 2D </a:t>
                </a:r>
                <a:r>
                  <a:rPr lang="en-US" sz="1400" dirty="0" err="1"/>
                  <a:t>Epileptor</a:t>
                </a:r>
                <a:r>
                  <a:rPr lang="en-US" sz="1400" dirty="0"/>
                  <a:t> with 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, we solve the system: 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600" i="1" dirty="0"/>
                                          <m:t>r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𝑥𝑐</m:t>
                                        </m:r>
                                      </m:e>
                                      <m:sub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𝑐𝑟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  <m:r>
                            <a:rPr lang="cs-CZ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⇒</m:t>
                          </m:r>
                        </m:e>
                      </m:d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≡−4/3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≡−5/3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𝑐𝑟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0.25</m:t>
                                </m:r>
                                <m:d>
                                  <m:dPr>
                                    <m:ctrlPr>
                                      <a:rPr lang="is-I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𝑟𝑒𝑠𝑡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l-GR" sz="16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nb-NO" sz="160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1.43518518518519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𝑟</m:t>
                                </m:r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43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108</m:t>
                                    </m:r>
                                  </m:den>
                                </m:f>
                                <m:r>
                                  <a:rPr lang="el-GR" sz="1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nb-NO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0.398148148148148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cs-CZ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𝑟𝑒𝑠𝑡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≡3.1,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≡1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𝑐𝑟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hr-HR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2.46018518518519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𝑟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43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1028700"/>
                <a:ext cx="11836400" cy="5397500"/>
              </a:xfrm>
              <a:blipFill>
                <a:blip r:embed="rId3"/>
                <a:stretch>
                  <a:fillRect l="-107" b="-277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3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58800" y="-104775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 &amp;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</m:t>
                        </m:r>
                      </m:sup>
                    </m:sSubSup>
                  </m:oMath>
                </a14:m>
                <a:r>
                  <a:rPr lang="en-US" dirty="0"/>
                  <a:t> calculation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8800" y="-104775"/>
                <a:ext cx="10515600" cy="1325563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1028700"/>
                <a:ext cx="11836400" cy="5397500"/>
              </a:xfrm>
            </p:spPr>
            <p:txBody>
              <a:bodyPr>
                <a:noAutofit/>
              </a:bodyPr>
              <a:lstStyle/>
              <a:p>
                <a:pPr marL="228600" lvl="1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en-US" sz="1400" dirty="0"/>
                  <a:t>We want to calculate </a:t>
                </a:r>
                <a:r>
                  <a:rPr lang="en-US" sz="1400" i="1" dirty="0"/>
                  <a:t>r</a:t>
                </a:r>
                <a:r>
                  <a:rPr lang="en-US" sz="1400" dirty="0"/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</m:t>
                        </m:r>
                      </m:sup>
                    </m:sSubSup>
                  </m:oMath>
                </a14:m>
                <a:r>
                  <a:rPr lang="en-US" sz="1400" dirty="0"/>
                  <a:t> such that, in the absence of coupling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=0):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=-4/3 (i.e., the lower point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nullcline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&lt;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), there is an equilibrium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𝑥𝑐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=-5/3 there is an equilibrium point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40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𝑥𝑐</m:t>
                        </m:r>
                      </m:e>
                      <m:sub>
                        <m:r>
                          <a:rPr lang="fr-FR" sz="1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>
                  <a:lnSpc>
                    <a:spcPct val="160000"/>
                  </a:lnSpc>
                </a:pPr>
                <a:r>
                  <a:rPr lang="en-US" sz="1400" dirty="0"/>
                  <a:t>Whereas, for the 2D </a:t>
                </a:r>
                <a:r>
                  <a:rPr lang="en-US" sz="1400" dirty="0" err="1"/>
                  <a:t>Epileptor</a:t>
                </a:r>
                <a:r>
                  <a:rPr lang="en-US" sz="1400" dirty="0"/>
                  <a:t> with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igmoidal</m:t>
                    </m:r>
                    <m:r>
                      <a:rPr lang="en-US" sz="1400" b="0" i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, we solve the system: 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−10∗(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+0.5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i="1" dirty="0"/>
                                      <m:t>r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𝑥𝑐</m:t>
                                    </m:r>
                                  </m:e>
                                  <m:sub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𝑐𝑟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  <m:r>
                            <a:rPr lang="cs-CZ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⇒</m:t>
                          </m:r>
                        </m:e>
                      </m:d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</m:t>
                                </m:r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/3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−5/3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l-GR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16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𝑐𝑟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=0.25</m:t>
                                </m:r>
                                <m:d>
                                  <m:dPr>
                                    <m:ctrlPr>
                                      <a:rPr lang="is-I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𝑟𝑒𝑠𝑡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is-I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0.925951650522647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𝑟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=0.259954469800993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l-GR" sz="1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cs-CZ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𝑟𝑒𝑠𝑡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≡3.1,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≡1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𝑐𝑟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cs-CZ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3.17404834947735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 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𝑟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=0.259954469800993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1028700"/>
                <a:ext cx="11836400" cy="5397500"/>
              </a:xfrm>
              <a:blipFill>
                <a:blip r:embed="rId3"/>
                <a:stretch>
                  <a:fillRect l="-107" b="-14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9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7116" y="1851399"/>
                <a:ext cx="11637765" cy="3493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AutoNum type="alphaUcPeriod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use the linear version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l-GR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  <m:r>
                      <a:rPr lang="en-US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(1)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(2)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Thus, knowing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coordinate of the equilibrium point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 we can always calculate from (1):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(3)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then from (2):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(4)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" y="1851399"/>
                <a:ext cx="11637765" cy="3493457"/>
              </a:xfrm>
              <a:prstGeom prst="rect">
                <a:avLst/>
              </a:prstGeom>
              <a:blipFill>
                <a:blip r:embed="rId3"/>
                <a:stretch>
                  <a:fillRect l="-327" t="-362" b="-6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42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7116" y="1507320"/>
                <a:ext cx="11637765" cy="5183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C.</a:t>
                </a: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 perform LSA we need to find the expression of the system on the slow manifold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To do so, we approximate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(1) with a second order Taylor expansion, around the critical point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=-4/3. We choose this point for two reasons: (a) because it is the lowest point of the trough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nullcline, where the second order –parabolic- approximation is best valid, (b) because we tune the system to have an equilibrium there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4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−2.06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in the absence of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coupling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i.e., at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that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point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have the «default»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critical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equilibrium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system. This second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approximation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necessary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second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order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polynomial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find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is-I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below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</a:t>
                </a: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second order 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l-GR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l-GR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a:rPr lang="el-GR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  <m:r>
                      <a:rPr lang="fr-FR" sz="1400" dirty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l-G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l-G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l-GR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l-G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l-GR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l-G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l-GR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endParaRPr lang="en-US" sz="1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l-GR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400" i="1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64</m:t>
                        </m:r>
                      </m:num>
                      <m:den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27</m:t>
                        </m:r>
                      </m:den>
                    </m:f>
                    <m:r>
                      <a:rPr lang="en-US" sz="1400" i="1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(5)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 that when substituting in (1): </a:t>
                </a:r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𝑟𝑒𝑠𝑡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4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1400" dirty="0"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400" i="1">
                              <a:latin typeface="Cambria Math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f>
                            <m:fPr>
                              <m:type m:val="li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	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fr-FR" sz="1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2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+16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+64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27</m:t>
                        </m:r>
                      </m:den>
                    </m:f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(6)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(11) to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now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leads to: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𝑟𝑒𝑠𝑡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27</m:t>
                            </m:r>
                          </m:den>
                        </m:f>
                      </m:e>
                    </m:rad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(7)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and, by substitution in (2),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(8)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" y="1507320"/>
                <a:ext cx="11637765" cy="5183727"/>
              </a:xfrm>
              <a:prstGeom prst="rect">
                <a:avLst/>
              </a:prstGeom>
              <a:blipFill>
                <a:blip r:embed="rId3"/>
                <a:stretch>
                  <a:fillRect l="-109" b="-7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24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78364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6948" y="1403927"/>
                <a:ext cx="11811051" cy="5546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the meantime, the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given by:</a:t>
                </a:r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6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bg-BG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𝑟𝑒𝑠𝑡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64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27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(9)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4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D.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resulting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Jacobian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equilibrium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point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sz="1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given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4+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fr-FR" sz="1400" dirty="0"/>
                  <a:t>, for the diagonal </a:t>
                </a:r>
                <a:r>
                  <a:rPr lang="fr-FR" sz="1400" dirty="0" err="1"/>
                  <a:t>elements</a:t>
                </a:r>
                <a:r>
                  <a:rPr lang="fr-FR" sz="1400" dirty="0"/>
                  <a:t>,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/>
                  <a:t>and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for the rest.	 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(10)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Eigenvalue decomposition is performed on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𝐉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r-HR" sz="1400" dirty="0">
                    <a:cs typeface="Times New Roman" panose="02020603050405020304" pitchFamily="18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𝐉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	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(11)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4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the resulting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sz="1400" b="1" i="1">
                            <a:latin typeface="Cambria Math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eigenvectors are ordered in decreasing eigenvalue order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),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and eigenvectors are absolute-summed up to the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i="1" dirty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1400" i="1" dirty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(i.e., the number of hypothesized epileptogenic regions)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i="1" dirty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metrics of </a:t>
                </a:r>
                <a:r>
                  <a:rPr lang="en-US" sz="14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Propagation Strength (PS)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 of each region:</a:t>
                </a:r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b="1" dirty="0"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PS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dirty="0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14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b="0" i="1" dirty="0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dirty="0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0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(12)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48" y="1403927"/>
                <a:ext cx="11811051" cy="5546198"/>
              </a:xfrm>
              <a:prstGeom prst="rect">
                <a:avLst/>
              </a:prstGeom>
              <a:blipFill rotWithShape="0">
                <a:blip r:embed="rId3"/>
                <a:stretch>
                  <a:fillRect l="-155" b="-7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2816" y="1661710"/>
                <a:ext cx="11637765" cy="322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Knowing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we can perform some gradient descent optimization for (1,2), in order to approximately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via (3), to use it for LSA.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So, we proceed by combining equations (1) and (2) to get the nonlinear system to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	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(13) </a:t>
                </a:r>
                <a:r>
                  <a:rPr lang="en-US" sz="16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algorithm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also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use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Jacobian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(13):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bg-BG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bg-BG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≠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pt-BR" sz="1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+4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≠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(14)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6" y="1661710"/>
                <a:ext cx="11637765" cy="3228191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05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AC5E-03D2-B944-B4D2-56F83DE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05" y="0"/>
            <a:ext cx="10515600" cy="1325563"/>
          </a:xfrm>
        </p:spPr>
        <p:txBody>
          <a:bodyPr/>
          <a:lstStyle/>
          <a:p>
            <a:r>
              <a:rPr lang="de-DE" dirty="0"/>
              <a:t>TVB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39DF-E94F-DD47-AA14-60BA665D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7" y="1325562"/>
            <a:ext cx="10515600" cy="5162919"/>
          </a:xfrm>
        </p:spPr>
        <p:txBody>
          <a:bodyPr>
            <a:normAutofit/>
          </a:bodyPr>
          <a:lstStyle/>
          <a:p>
            <a:r>
              <a:rPr lang="en-US" dirty="0" err="1"/>
              <a:t>TheVirtualBrain</a:t>
            </a:r>
            <a:r>
              <a:rPr lang="en-US" dirty="0"/>
              <a:t> (TVB) is a </a:t>
            </a:r>
            <a:r>
              <a:rPr lang="en-US" dirty="0" err="1"/>
              <a:t>neuroinformatics</a:t>
            </a:r>
            <a:r>
              <a:rPr lang="en-US" dirty="0"/>
              <a:t> platform (in the form of an open source Python package) for full brain network simulations using biologically realistic connectivity (see </a:t>
            </a:r>
            <a:r>
              <a:rPr lang="en-US" dirty="0" err="1"/>
              <a:t>thevirtualbrain.org</a:t>
            </a:r>
            <a:r>
              <a:rPr lang="en-US" dirty="0"/>
              <a:t>).</a:t>
            </a:r>
          </a:p>
          <a:p>
            <a:r>
              <a:rPr lang="en-US" dirty="0"/>
              <a:t> Based on generative model simulation, TVB links the anatomical structure of an individual’s brain large-scale networks, obtained via Diffusion Tensor Imaging, to observable functionality, i.e., neuroimaging signals ((f)MRI, (s)EEG and MEG) measured experimentally or clinically. </a:t>
            </a:r>
          </a:p>
          <a:p>
            <a:r>
              <a:rPr lang="en-US" dirty="0"/>
              <a:t>Thus, TVB enables the model-based inference of neurophysiological mechanisms across different brain scales that underlie healthy as well as pathological brain function.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571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7116" y="1433110"/>
                <a:ext cx="11637765" cy="4887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F. Alternatively, knowing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we can linearize (1), in order to approximately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via (3), to use it for LSA.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So, we proceed with a first order Taylor expansion of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	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fr-FR" sz="1400" dirty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(15) </a:t>
                </a:r>
                <a:r>
                  <a:rPr lang="en-US" sz="14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 that when substituting in (1), we get: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(16)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(6) 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leads to: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(17)</a:t>
                </a:r>
              </a:p>
              <a:p>
                <a:pPr marL="271463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and, by substitution in (2):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is-I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𝑟𝑒𝑠𝑡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s-I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s-I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is-I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 (18)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re-arranging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system of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linear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polynomial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Sup>
                      <m:sSubSupPr>
                        <m:ctrlPr>
                          <a:rPr lang="fr-F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sz="14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400" i="1">
                        <a:latin typeface="Cambria Math" charset="0"/>
                        <a:cs typeface="Times New Roman" panose="02020603050405020304" pitchFamily="18" charset="0"/>
                      </a:rPr>
                      <m:t>−2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 	(19)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solution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given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𝑟𝑒𝑠𝑡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rectangular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with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diagonal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elements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s-I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off-diagonal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elements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" y="1433110"/>
                <a:ext cx="11637765" cy="4887492"/>
              </a:xfrm>
              <a:prstGeom prst="rect">
                <a:avLst/>
              </a:prstGeom>
              <a:blipFill>
                <a:blip r:embed="rId3"/>
                <a:stretch>
                  <a:fillRect l="-109" b="-9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62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0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9700" y="1325563"/>
                <a:ext cx="12407900" cy="4899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define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EH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for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some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[0, 1]</a:t>
                </a:r>
              </a:p>
              <a:p>
                <a:pPr marL="9525" lvl="0" indent="2794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e.g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or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but close to 1, to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discriminate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between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an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𝑥𝑐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[-1, 2] for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system of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nonlinear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some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gradient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descent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optimization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treating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differently.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particular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for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from 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p>
                        </m:sSubSup>
                      </m:e>
                    </m:d>
                    <m:r>
                      <a:rPr lang="en-US" sz="16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s-I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𝑬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𝑬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	(20)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know: </a:t>
                </a:r>
              </a:p>
              <a:p>
                <a:pPr marL="9525" lvl="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s-IS" sz="1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/3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(3):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(21)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Instead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regions,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have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following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(13):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sub>
                            </m:sSub>
                          </m:sup>
                        </m:sSubSup>
                      </m:e>
                    </m:d>
                    <m:r>
                      <a:rPr lang="en-US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is-I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d>
                    <m:r>
                      <m:rPr>
                        <m:nor/>
                      </m:rPr>
                      <a:rPr lang="fr-FR" sz="1600" dirty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(22)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1325563"/>
                <a:ext cx="12407900" cy="4899996"/>
              </a:xfrm>
              <a:prstGeom prst="rect">
                <a:avLst/>
              </a:prstGeom>
              <a:blipFill>
                <a:blip r:embed="rId2"/>
                <a:stretch>
                  <a:fillRect l="-204" b="-108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46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0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9700" y="1182892"/>
                <a:ext cx="11353800" cy="5066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define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EH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for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some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[0, 1]</a:t>
                </a:r>
              </a:p>
              <a:p>
                <a:pPr marL="9525" lvl="0" indent="2794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e.g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or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but close to 1, to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discriminate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between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a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𝑥𝑐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[-1, 2] for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make use also of the Jacobian for the optimization: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bg-BG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den>
                              </m:f>
                            </m:e>
                            <m:e/>
                            <m:e>
                              <m:f>
                                <m:fPr>
                                  <m:ctrlPr>
                                    <a:rPr lang="bg-BG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bg-BG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bg-BG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bg-BG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bg-BG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1600" i="1" dirty="0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 smtClean="0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US" sz="1600" i="1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e/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4+3</m:t>
                                  </m:r>
                                  <m:sSubSup>
                                    <m:sSubSupPr>
                                      <m:ctrlP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+4</m:t>
                              </m:r>
                              <m:sSubSup>
                                <m:sSubSupPr>
                                  <m:ctrlPr>
                                    <a:rPr lang="fr-F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s-I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(23)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pt-BR" sz="1600" i="1" dirty="0">
                  <a:latin typeface="Cambria Math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1182892"/>
                <a:ext cx="11353800" cy="5066002"/>
              </a:xfrm>
              <a:prstGeom prst="rect">
                <a:avLst/>
              </a:prstGeom>
              <a:blipFill>
                <a:blip r:embed="rId2"/>
                <a:stretch>
                  <a:fillRect l="-223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45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7116" y="1433110"/>
                <a:ext cx="11637765" cy="534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define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EH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for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some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[0, 1]</a:t>
                </a:r>
              </a:p>
              <a:p>
                <a:pPr marL="9525" lvl="0" indent="2794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e.g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or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but close to 1, to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discriminate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between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PZ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295275" lvl="0" indent="-285750">
                  <a:lnSpc>
                    <a:spcPct val="107000"/>
                  </a:lnSpc>
                  <a:spcAft>
                    <a:spcPts val="800"/>
                  </a:spcAft>
                  <a:buFont typeface="Arial" charset="0"/>
                  <a:buChar char="•"/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a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𝑥𝑐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[-1, 2] for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Alternatively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system of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linear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treating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differently.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particular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for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from 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(20) as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before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p>
                        </m:sSubSup>
                      </m:e>
                    </m:d>
                    <m:r>
                      <a:rPr lang="en-US" sz="16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s-I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𝑬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𝑬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know: </a:t>
                </a:r>
              </a:p>
              <a:p>
                <a:pPr marL="9525" lvl="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s-I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/3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(3):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sub>
                        </m:sSub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r>
                      <a:rPr lang="en-US" sz="16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(21)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Instead,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regions,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have the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following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(19):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600" i="1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fr-F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𝑟𝑒𝑠𝑡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6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charset="0"/>
                          <a:cs typeface="Times New Roman" panose="02020603050405020304" pitchFamily="18" charset="0"/>
                        </a:rPr>
                        <m:t>2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US" sz="1600" i="1">
                              <a:latin typeface="Cambria Math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is-I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s-I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(24)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" y="1433110"/>
                <a:ext cx="11637765" cy="5344796"/>
              </a:xfrm>
              <a:prstGeom prst="rect">
                <a:avLst/>
              </a:prstGeom>
              <a:blipFill>
                <a:blip r:embed="rId2"/>
                <a:stretch>
                  <a:fillRect l="-218" t="-237" b="-10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6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68266"/>
                <a:ext cx="12192000" cy="517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rearraging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system of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linear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(19):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B0F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>
                      <m:sSubPr>
                        <m:ctrlPr>
                          <a:rPr lang="fr-F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is-IS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is-I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fr-F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sSubSup>
                      <m:sSubSup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s-I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4+3</m:t>
                          </m:r>
                          <m:sSup>
                            <m:sSup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is-I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Sup>
                        <m:sSubSupPr>
                          <m:ctrlPr>
                            <a:rPr lang="fr-F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is-I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is-I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4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solidFill>
                    <a:schemeClr val="accent6">
                      <a:lumMod val="50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p>
                    </m:sSubSup>
                    <m:sSubSup>
                      <m:sSub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p>
                    </m:sSubSup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  <m:sSup>
                      <m:s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is-I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is-I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solution of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which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given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by: 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(20)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400" i="1" dirty="0">
                  <a:latin typeface="Cambria Math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40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s-IS" sz="1400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s-I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40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s-I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fr-FR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s-IS" sz="1400" i="1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cs-CZ" sz="14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3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uk-UA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is-IS" sz="1400" i="1" smtClean="0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4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4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fr-FR" sz="14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𝐾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s-I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nary>
                                                    <m:naryPr>
                                                      <m:chr m:val="∑"/>
                                                      <m:supHide m:val="on"/>
                                                      <m:ctrlPr>
                                                        <a:rPr lang="is-I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𝐸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fr-FR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fr-FR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bSup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fr-FR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fr-FR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libri" panose="020F0502020204030204" pitchFamily="34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ea typeface="Calibri" panose="020F0502020204030204" pitchFamily="34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ea typeface="Calibri" panose="020F0502020204030204" pitchFamily="34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</m:d>
                                                    </m:e>
                                                  </m:nary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fr-FR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fr-FR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𝐸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nary>
                                                    <m:naryPr>
                                                      <m:chr m:val="∑"/>
                                                      <m:supHide m:val="on"/>
                                                      <m:ctrlPr>
                                                        <a:rPr lang="is-IS" sz="1400" i="1">
                                                          <a:solidFill>
                                                            <a:schemeClr val="accent2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</m:sub>
                                                    <m:sup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2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2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2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</m:e>
                                              </m:d>
                                            </m:e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is-IS" sz="14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3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uk-UA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is-IS" sz="14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−4</m:t>
                                                  </m:r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𝑟𝑒𝑠𝑡</m:t>
                                                  </m:r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</m:sup>
                                              </m:sSubSup>
                                              <m:r>
                                                <a:rPr lang="en-US" sz="1400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𝑜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1400" b="0" i="1" smtClean="0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fr-FR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𝑜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fr-FR" sz="1400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𝐾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lang="is-IS" sz="1400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/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is-IS" sz="1400" i="1">
                                                          <a:solidFill>
                                                            <a:schemeClr val="accent4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fr-FR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4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4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1400" i="1">
                                                                      <a:solidFill>
                                                                        <a:schemeClr val="accent4">
                                                                          <a:lumMod val="75000"/>
                                                                        </a:schemeClr>
                                                                      </a:solidFill>
                                                                      <a:latin typeface="Cambria Math" charset="0"/>
                                                                      <a:cs typeface="Times New Roman" panose="020206030504050203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fr-FR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fr-FR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400" i="1">
                                                                  <a:solidFill>
                                                                    <a:schemeClr val="accent4">
                                                                      <a:lumMod val="75000"/>
                                                                    </a:schemeClr>
                                                                  </a:solidFill>
                                                                  <a:latin typeface="Cambria Math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sz="1400" i="1">
                                                              <a:solidFill>
                                                                <a:schemeClr val="accent4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∗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is-IS" sz="1400" i="1"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lang="en-US" sz="1400" i="1"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8266"/>
                <a:ext cx="12192000" cy="5174365"/>
              </a:xfrm>
              <a:prstGeom prst="rect">
                <a:avLst/>
              </a:prstGeom>
              <a:blipFill>
                <a:blip r:embed="rId2"/>
                <a:stretch>
                  <a:fillRect l="-208" b="-1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21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68266"/>
                <a:ext cx="12192000" cy="5091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By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rearraging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system of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linear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equations</a:t>
                </a:r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(19):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B0F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400" i="1" smtClean="0">
                        <a:solidFill>
                          <a:srgbClr val="00B0F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>
                      <m:sSubPr>
                        <m:ctrlPr>
                          <a:rPr lang="fr-F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is-IS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is-IS" sz="1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fr-F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sSubSup>
                      <m:sSubSup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  <m:sup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fr-FR" sz="1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s-I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  <m:r>
                          <a:rPr lang="en-US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nary>
                          <m:naryPr>
                            <m:chr m:val="∑"/>
                            <m:supHide m:val="on"/>
                            <m:ctrlPr>
                              <a:rPr lang="is-IS" sz="1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4+3</m:t>
                          </m:r>
                          <m:sSup>
                            <m:sSup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is-I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Sup>
                        <m:sSubSupPr>
                          <m:ctrlPr>
                            <a:rPr lang="fr-F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is-I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is-I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4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solidFill>
                    <a:schemeClr val="accent6">
                      <a:lumMod val="50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p>
                    </m:sSubSup>
                    <m:sSubSup>
                      <m:sSub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p>
                    </m:sSubSup>
                    <m:r>
                      <a:rPr lang="en-US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  <m:sSup>
                      <m:s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fr-FR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is-IS" sz="1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is-IS" sz="1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fr-FR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=0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400" i="1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−4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sup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+4</m:t>
                                      </m:r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is-I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chemeClr val="accent6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sup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+4</m:t>
                                      </m:r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fr-FR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is-I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8266"/>
                <a:ext cx="12192000" cy="5091137"/>
              </a:xfrm>
              <a:prstGeom prst="rect">
                <a:avLst/>
              </a:prstGeom>
              <a:blipFill>
                <a:blip r:embed="rId2"/>
                <a:stretch>
                  <a:fillRect l="-208" b="-1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38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7547"/>
            <a:ext cx="10515600" cy="1325563"/>
          </a:xfrm>
        </p:spPr>
        <p:txBody>
          <a:bodyPr/>
          <a:lstStyle/>
          <a:p>
            <a:r>
              <a:rPr lang="en-US" dirty="0"/>
              <a:t>Linear stability analysis on the slow manifold of the 2D </a:t>
            </a:r>
            <a:r>
              <a:rPr lang="en-US" dirty="0" err="1"/>
              <a:t>epileptor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78314"/>
                <a:ext cx="12192000" cy="344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Setting a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generally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mixed </a:t>
                </a:r>
                <a:r>
                  <a:rPr lang="fr-FR" sz="1600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Epileptogenicity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u="sng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u="sn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endParaRPr lang="fr-FR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solving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system, in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either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ways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exact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equilibria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fr-F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for the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Pathological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Excitability</a:t>
                </a:r>
                <a:r>
                  <a:rPr lang="fr-FR" sz="16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hypothesis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regions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as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well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then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also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(3):</a:t>
                </a:r>
              </a:p>
              <a:p>
                <a:pPr lvl="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𝑟𝑒𝑠𝑡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sup>
                    </m:sSubSup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optionally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update, </a:t>
                </a:r>
                <a:r>
                  <a:rPr lang="fr-FR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now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all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fr-FR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fr-FR" sz="16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fr-FR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(4)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8314"/>
                <a:ext cx="12192000" cy="3447547"/>
              </a:xfrm>
              <a:prstGeom prst="rect">
                <a:avLst/>
              </a:prstGeom>
              <a:blipFill>
                <a:blip r:embed="rId2"/>
                <a:stretch>
                  <a:fillRect l="-208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24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800" dirty="0" err="1"/>
              <a:t>Jirsa</a:t>
            </a:r>
            <a:r>
              <a:rPr lang="en-US" sz="1800" dirty="0"/>
              <a:t>, V. K., Stacey, W. C., </a:t>
            </a:r>
            <a:r>
              <a:rPr lang="en-US" sz="1800" dirty="0" err="1"/>
              <a:t>Quilichini</a:t>
            </a:r>
            <a:r>
              <a:rPr lang="en-US" sz="1800" dirty="0"/>
              <a:t>, P. P., Ivanov, A. I., &amp; Bernard, C. (2014). On the nature of seizure dynamics. </a:t>
            </a:r>
            <a:r>
              <a:rPr lang="en-US" sz="1800" i="1" dirty="0"/>
              <a:t>Brain</a:t>
            </a:r>
            <a:r>
              <a:rPr lang="en-US" sz="1800" dirty="0"/>
              <a:t>, </a:t>
            </a:r>
            <a:r>
              <a:rPr lang="en-US" sz="1800" i="1" dirty="0"/>
              <a:t>137</a:t>
            </a:r>
            <a:r>
              <a:rPr lang="en-US" sz="1800" dirty="0"/>
              <a:t>, 2210–2230. </a:t>
            </a:r>
            <a:r>
              <a:rPr lang="en-US" sz="1800" dirty="0">
                <a:hlinkClick r:id="rId2"/>
              </a:rPr>
              <a:t>http://doi.org/10.1093/brain/awu133</a:t>
            </a:r>
            <a:endParaRPr lang="en-US" sz="1800" dirty="0"/>
          </a:p>
          <a:p>
            <a:pPr marL="304800" indent="-304800"/>
            <a:r>
              <a:rPr lang="en-US" sz="1800" dirty="0"/>
              <a:t>El </a:t>
            </a:r>
            <a:r>
              <a:rPr lang="en-US" sz="1800" dirty="0" err="1"/>
              <a:t>Houssaini</a:t>
            </a:r>
            <a:r>
              <a:rPr lang="en-US" sz="1800" dirty="0"/>
              <a:t>, K., Ivanov, A. I., Bernard, C., &amp; </a:t>
            </a:r>
            <a:r>
              <a:rPr lang="en-US" sz="1800" dirty="0" err="1"/>
              <a:t>Jirsa</a:t>
            </a:r>
            <a:r>
              <a:rPr lang="en-US" sz="1800" dirty="0"/>
              <a:t>, V. K. (2015). Seizures, refractory status epilepticus, and depolarization block as endogenous brain activities. </a:t>
            </a:r>
            <a:r>
              <a:rPr lang="en-US" sz="1800" i="1" dirty="0"/>
              <a:t>Physical Review E</a:t>
            </a:r>
            <a:r>
              <a:rPr lang="en-US" sz="1800" dirty="0"/>
              <a:t>, </a:t>
            </a:r>
            <a:r>
              <a:rPr lang="en-US" sz="1800" i="1" dirty="0"/>
              <a:t>91</a:t>
            </a:r>
            <a:r>
              <a:rPr lang="en-US" sz="1800" dirty="0"/>
              <a:t>(1), 2–6. </a:t>
            </a:r>
            <a:r>
              <a:rPr lang="en-US" sz="1800" dirty="0">
                <a:hlinkClick r:id="rId3"/>
              </a:rPr>
              <a:t>http://doi.org/10.1103/PhysRevE.91.010701</a:t>
            </a:r>
            <a:endParaRPr lang="en-US" sz="1800" dirty="0"/>
          </a:p>
          <a:p>
            <a:pPr marL="304800" indent="-304800"/>
            <a:r>
              <a:rPr lang="en-US" sz="1800" dirty="0" err="1"/>
              <a:t>Saggio</a:t>
            </a:r>
            <a:r>
              <a:rPr lang="en-US" sz="1800" dirty="0"/>
              <a:t>, M. L., </a:t>
            </a:r>
            <a:r>
              <a:rPr lang="en-US" sz="1800" dirty="0" err="1"/>
              <a:t>Spiegler</a:t>
            </a:r>
            <a:r>
              <a:rPr lang="en-US" sz="1800" dirty="0"/>
              <a:t>, A., Bernard, C., &amp; </a:t>
            </a:r>
            <a:r>
              <a:rPr lang="en-US" sz="1800" dirty="0" err="1"/>
              <a:t>Jirsa</a:t>
            </a:r>
            <a:r>
              <a:rPr lang="en-US" sz="1800" dirty="0"/>
              <a:t>, V. K. (2017). Fast–Slow </a:t>
            </a:r>
            <a:r>
              <a:rPr lang="en-US" sz="1800" dirty="0" err="1"/>
              <a:t>Bursters</a:t>
            </a:r>
            <a:r>
              <a:rPr lang="en-US" sz="1800" dirty="0"/>
              <a:t> in the Unfolding of a High </a:t>
            </a:r>
            <a:r>
              <a:rPr lang="en-US" sz="1800" dirty="0" err="1"/>
              <a:t>Codimension</a:t>
            </a:r>
            <a:r>
              <a:rPr lang="en-US" sz="1800" dirty="0"/>
              <a:t> Singularity and the Ultra-slow Transitions of Classes. </a:t>
            </a:r>
            <a:r>
              <a:rPr lang="en-US" sz="1800" i="1" dirty="0"/>
              <a:t>The Journal of Mathematical Neuroscience</a:t>
            </a:r>
            <a:r>
              <a:rPr lang="en-US" sz="1800" dirty="0"/>
              <a:t>, </a:t>
            </a:r>
            <a:r>
              <a:rPr lang="en-US" sz="1800" i="1" dirty="0"/>
              <a:t>7</a:t>
            </a:r>
            <a:r>
              <a:rPr lang="en-US" sz="1800" dirty="0"/>
              <a:t>(1), 7. http://</a:t>
            </a:r>
            <a:r>
              <a:rPr lang="en-US" sz="1800" dirty="0" err="1"/>
              <a:t>doi.org</a:t>
            </a:r>
            <a:r>
              <a:rPr lang="en-US" sz="1800" dirty="0"/>
              <a:t>/10.1186/s13408-017-0050-8</a:t>
            </a:r>
          </a:p>
          <a:p>
            <a:pPr marL="304800" indent="-304800"/>
            <a:r>
              <a:rPr lang="en-US" sz="1800" dirty="0" err="1"/>
              <a:t>Proix</a:t>
            </a:r>
            <a:r>
              <a:rPr lang="en-US" sz="1800" dirty="0"/>
              <a:t>, T., </a:t>
            </a:r>
            <a:r>
              <a:rPr lang="en-US" sz="1800" dirty="0" err="1"/>
              <a:t>Bartolomei</a:t>
            </a:r>
            <a:r>
              <a:rPr lang="en-US" sz="1800" dirty="0"/>
              <a:t>, F., </a:t>
            </a:r>
            <a:r>
              <a:rPr lang="en-US" sz="1800" dirty="0" err="1"/>
              <a:t>Chauvel</a:t>
            </a:r>
            <a:r>
              <a:rPr lang="en-US" sz="1800" dirty="0"/>
              <a:t>, P., Bernard, C., &amp; </a:t>
            </a:r>
            <a:r>
              <a:rPr lang="en-US" sz="1800" dirty="0" err="1"/>
              <a:t>Jirsa</a:t>
            </a:r>
            <a:r>
              <a:rPr lang="en-US" sz="1800" dirty="0"/>
              <a:t>, V. K. (2014). Permittivity Coupling across Brain Regions Determines Seizure Recruitment in Partial Epilepsy. </a:t>
            </a:r>
            <a:r>
              <a:rPr lang="en-US" sz="1800" i="1" dirty="0"/>
              <a:t>Journal of Neuroscience</a:t>
            </a:r>
            <a:r>
              <a:rPr lang="en-US" sz="1800" dirty="0"/>
              <a:t>, </a:t>
            </a:r>
            <a:r>
              <a:rPr lang="en-US" sz="1800" i="1" dirty="0"/>
              <a:t>34</a:t>
            </a:r>
            <a:r>
              <a:rPr lang="en-US" sz="1800" dirty="0"/>
              <a:t>(45), 15009–15021. </a:t>
            </a:r>
            <a:r>
              <a:rPr lang="en-US" sz="1800" dirty="0">
                <a:hlinkClick r:id="rId4"/>
              </a:rPr>
              <a:t>http://doi.org/10.1523/JNEUROSCI.1570-14.2014</a:t>
            </a:r>
            <a:endParaRPr lang="en-US" sz="1800" dirty="0"/>
          </a:p>
          <a:p>
            <a:pPr marL="304800" indent="-304800"/>
            <a:r>
              <a:rPr lang="en-US" sz="1800" dirty="0" err="1"/>
              <a:t>Proix</a:t>
            </a:r>
            <a:r>
              <a:rPr lang="en-US" sz="1800" dirty="0"/>
              <a:t>, T., </a:t>
            </a:r>
            <a:r>
              <a:rPr lang="en-US" sz="1800" dirty="0" err="1"/>
              <a:t>Bartolomei</a:t>
            </a:r>
            <a:r>
              <a:rPr lang="en-US" sz="1800" dirty="0"/>
              <a:t>, F., </a:t>
            </a:r>
            <a:r>
              <a:rPr lang="en-US" sz="1800" dirty="0" err="1"/>
              <a:t>Guye</a:t>
            </a:r>
            <a:r>
              <a:rPr lang="en-US" sz="1800" dirty="0"/>
              <a:t>, M., &amp; </a:t>
            </a:r>
            <a:r>
              <a:rPr lang="en-US" sz="1800" dirty="0" err="1"/>
              <a:t>Jirsa</a:t>
            </a:r>
            <a:r>
              <a:rPr lang="en-US" sz="1800" dirty="0"/>
              <a:t>, V. K. (2017). Individual brain structure and modelling predict seizure propagation. </a:t>
            </a:r>
            <a:r>
              <a:rPr lang="en-US" sz="1800" i="1" dirty="0"/>
              <a:t>Brain</a:t>
            </a:r>
            <a:r>
              <a:rPr lang="en-US" sz="1800" dirty="0"/>
              <a:t>, </a:t>
            </a:r>
            <a:r>
              <a:rPr lang="en-US" sz="1800" i="1" dirty="0"/>
              <a:t>140</a:t>
            </a:r>
            <a:r>
              <a:rPr lang="en-US" sz="1800" dirty="0"/>
              <a:t>, 641–654.</a:t>
            </a:r>
          </a:p>
          <a:p>
            <a:pPr marL="304800" indent="-304800"/>
            <a:r>
              <a:rPr lang="en-US" sz="1800" dirty="0" err="1"/>
              <a:t>Jirsa</a:t>
            </a:r>
            <a:r>
              <a:rPr lang="en-US" sz="1800" dirty="0"/>
              <a:t>, V. K., </a:t>
            </a:r>
            <a:r>
              <a:rPr lang="en-US" sz="1800" dirty="0" err="1"/>
              <a:t>Proix</a:t>
            </a:r>
            <a:r>
              <a:rPr lang="en-US" sz="1800" dirty="0"/>
              <a:t>, T., Perdikis, D., Woodman, M. M., Wang, H., </a:t>
            </a:r>
            <a:r>
              <a:rPr lang="en-US" sz="1800" dirty="0" err="1"/>
              <a:t>Bénar</a:t>
            </a:r>
            <a:r>
              <a:rPr lang="en-US" sz="1800" dirty="0"/>
              <a:t>, C. G., … </a:t>
            </a:r>
            <a:r>
              <a:rPr lang="en-US" sz="1800" dirty="0" err="1"/>
              <a:t>Bartolomei</a:t>
            </a:r>
            <a:r>
              <a:rPr lang="en-US" sz="1800" dirty="0"/>
              <a:t>, F. (2017). The virtual epileptic patient: individualized whole-brain models of epilepsy spread. </a:t>
            </a:r>
            <a:r>
              <a:rPr lang="en-US" sz="1800" i="1" dirty="0" err="1"/>
              <a:t>NeuroImage</a:t>
            </a:r>
            <a:r>
              <a:rPr lang="en-US" sz="1800" dirty="0"/>
              <a:t>, </a:t>
            </a:r>
            <a:r>
              <a:rPr lang="en-US" sz="1800" i="1" dirty="0"/>
              <a:t>145 Part B</a:t>
            </a:r>
            <a:r>
              <a:rPr lang="en-US" sz="1800" dirty="0"/>
              <a:t>(15). http://</a:t>
            </a:r>
            <a:r>
              <a:rPr lang="en-US" sz="1800" dirty="0" err="1"/>
              <a:t>doi.org</a:t>
            </a:r>
            <a:r>
              <a:rPr lang="en-US" sz="1800" dirty="0"/>
              <a:t>/10.1016/j.neuroimage.2016.04.049</a:t>
            </a:r>
          </a:p>
        </p:txBody>
      </p:sp>
    </p:spTree>
    <p:extLst>
      <p:ext uri="{BB962C8B-B14F-4D97-AF65-F5344CB8AC3E}">
        <p14:creationId xmlns:p14="http://schemas.microsoft.com/office/powerpoint/2010/main" val="310319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168" y="2620965"/>
            <a:ext cx="88392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latin typeface="Bradley Hand" charset="0"/>
                <a:ea typeface="Bradley Hand" charset="0"/>
                <a:cs typeface="Bradley Hand" charset="0"/>
              </a:rPr>
              <a:t>You are welcome to use and develop </a:t>
            </a:r>
            <a:r>
              <a:rPr lang="en-US" sz="8000" dirty="0" err="1">
                <a:latin typeface="Bradley Hand" charset="0"/>
                <a:ea typeface="Bradley Hand" charset="0"/>
                <a:cs typeface="Bradley Hand" charset="0"/>
              </a:rPr>
              <a:t>tvb</a:t>
            </a:r>
            <a:r>
              <a:rPr lang="en-US" sz="8000" dirty="0">
                <a:latin typeface="Bradley Hand" charset="0"/>
                <a:ea typeface="Bradley Hand" charset="0"/>
                <a:cs typeface="Bradley Hand" charset="0"/>
              </a:rPr>
              <a:t>-epilepsy!</a:t>
            </a:r>
            <a:br>
              <a:rPr lang="en-US" sz="8000" dirty="0">
                <a:latin typeface="Bradley Hand" charset="0"/>
                <a:ea typeface="Bradley Hand" charset="0"/>
                <a:cs typeface="Bradley Hand" charset="0"/>
              </a:rPr>
            </a:br>
            <a:endParaRPr lang="fr-FR" sz="8000" dirty="0">
              <a:latin typeface="Bradley Hand" charset="0"/>
              <a:ea typeface="Bradley Hand" charset="0"/>
              <a:cs typeface="Bradley Han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68" y="4574005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AC5E-03D2-B944-B4D2-56F83DEE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05" y="0"/>
            <a:ext cx="10515600" cy="1325563"/>
          </a:xfrm>
        </p:spPr>
        <p:txBody>
          <a:bodyPr/>
          <a:lstStyle/>
          <a:p>
            <a:r>
              <a:rPr lang="de-DE" dirty="0"/>
              <a:t>TVB-</a:t>
            </a:r>
            <a:r>
              <a:rPr lang="de-DE" dirty="0" err="1"/>
              <a:t>epilepsy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39DF-E94F-DD47-AA14-60BA665D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7" y="1325562"/>
            <a:ext cx="10515600" cy="5162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TVB-epilepsy (see </a:t>
            </a:r>
            <a:r>
              <a:rPr lang="en-US" dirty="0">
                <a:hlinkClick r:id="rId2"/>
              </a:rPr>
              <a:t>https://github.com/the-virtual-brain/tvb-epilepsy</a:t>
            </a:r>
            <a:r>
              <a:rPr lang="en-US" dirty="0"/>
              <a:t>), is a TVB module that extends TVB functionality with statistical inference techniques, aiming at facilitating the use of TVB for epilepsy applications by academic and clinical researchers alike. </a:t>
            </a:r>
          </a:p>
          <a:p>
            <a:r>
              <a:rPr lang="en-US" dirty="0"/>
              <a:t>Building on recent research on the dynamical mechanisms of seizure onset and propagation via permittivity coupling, TVB-epilepsy uses TVB to construct a dynamical brain network model of seizure energy propagation from patient’s (d)MRI data. </a:t>
            </a:r>
          </a:p>
          <a:p>
            <a:r>
              <a:rPr lang="en-US" dirty="0"/>
              <a:t>TVB-epilepsy extends the dynamical model to a relevant statistical one and inverts it by contrasting its predictions to SEEG clinical data. </a:t>
            </a:r>
          </a:p>
          <a:p>
            <a:r>
              <a:rPr lang="en-US" dirty="0"/>
              <a:t>Thus, TVB users can fit </a:t>
            </a:r>
            <a:r>
              <a:rPr lang="en-US" dirty="0" err="1"/>
              <a:t>neurophysiologically</a:t>
            </a:r>
            <a:r>
              <a:rPr lang="en-US" dirty="0"/>
              <a:t> relevant network parameters, the most important of which, namely the pathological excitability of each brain region, directly points to the EZ. </a:t>
            </a:r>
          </a:p>
          <a:p>
            <a:r>
              <a:rPr lang="en-US" dirty="0"/>
              <a:t>For statistical inference, TVB-epilepsy includes an interface to STAN, a state-of-the-art platform for statistical modeling and high-performance statistical computation (see mc-</a:t>
            </a:r>
            <a:r>
              <a:rPr lang="en-US" dirty="0" err="1"/>
              <a:t>stan.org</a:t>
            </a:r>
            <a:r>
              <a:rPr lang="en-US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73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FC82-C799-8F4A-BC20-779DBF34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still in </a:t>
            </a:r>
            <a:r>
              <a:rPr lang="de-DE" dirty="0" err="1"/>
              <a:t>progress</a:t>
            </a:r>
            <a:r>
              <a:rPr lang="de-DE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329-1044-F547-9CDA-4E13F6E3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See </a:t>
            </a:r>
            <a:r>
              <a:rPr lang="de-DE" dirty="0" err="1"/>
              <a:t>tvb-epilepsy</a:t>
            </a:r>
            <a:r>
              <a:rPr lang="de-DE" dirty="0"/>
              <a:t>/</a:t>
            </a:r>
            <a:r>
              <a:rPr lang="de-DE" dirty="0" err="1"/>
              <a:t>tvb_epilepsy</a:t>
            </a:r>
            <a:r>
              <a:rPr lang="de-DE" dirty="0"/>
              <a:t>/top:</a:t>
            </a:r>
          </a:p>
          <a:p>
            <a:pPr lvl="1"/>
            <a:r>
              <a:rPr lang="de-DE" dirty="0" err="1"/>
              <a:t>notebooks</a:t>
            </a:r>
            <a:endParaRPr lang="de-DE" dirty="0"/>
          </a:p>
          <a:p>
            <a:pPr lvl="1"/>
            <a:r>
              <a:rPr lang="de-DE" dirty="0" err="1"/>
              <a:t>examples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, </a:t>
            </a:r>
            <a:r>
              <a:rPr lang="de-DE" dirty="0" err="1"/>
              <a:t>and</a:t>
            </a:r>
            <a:endParaRPr lang="de-DE" dirty="0"/>
          </a:p>
          <a:p>
            <a:pPr lvl="1"/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guidance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helper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notebook</a:t>
            </a:r>
            <a:r>
              <a:rPr lang="de-DE" dirty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https://github.com/the-virtual-brain/tvb-epilepsy/blob/master/tvb_epilepsy/top/notebooks/tvb_epilepsy_tutorial.ipynb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exemplifies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88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870"/>
            <a:ext cx="11894489" cy="1048404"/>
          </a:xfrm>
        </p:spPr>
        <p:txBody>
          <a:bodyPr>
            <a:noAutofit/>
          </a:bodyPr>
          <a:lstStyle/>
          <a:p>
            <a:r>
              <a:rPr lang="en-US" sz="4000" dirty="0"/>
              <a:t>Virtual Epileptic Patient (VEP): Process &amp; software</a:t>
            </a:r>
            <a:endParaRPr lang="fr-FR" sz="4000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30869"/>
              </p:ext>
            </p:extLst>
          </p:nvPr>
        </p:nvGraphicFramePr>
        <p:xfrm>
          <a:off x="1530955" y="1223688"/>
          <a:ext cx="1897423" cy="5221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7199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="0" i="1" baseline="0" dirty="0">
                          <a:solidFill>
                            <a:schemeClr val="tx1"/>
                          </a:solidFill>
                        </a:rPr>
                        <a:t> Epileptic Model reconstruction pipeline</a:t>
                      </a:r>
                      <a:endParaRPr lang="en-US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487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tvb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-recon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Right Arrow 64"/>
          <p:cNvSpPr/>
          <p:nvPr/>
        </p:nvSpPr>
        <p:spPr>
          <a:xfrm rot="2734278">
            <a:off x="-46394" y="1701205"/>
            <a:ext cx="2242670" cy="1403086"/>
          </a:xfrm>
          <a:prstGeom prst="rightArrow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MRI, DTI, SEEG/EEG/MEG/fMRI sensor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ight Arrow 66"/>
              <p:cNvSpPr/>
              <p:nvPr/>
            </p:nvSpPr>
            <p:spPr>
              <a:xfrm>
                <a:off x="2577981" y="3694614"/>
                <a:ext cx="4494647" cy="1804738"/>
              </a:xfrm>
              <a:prstGeom prst="rightArrow">
                <a:avLst/>
              </a:prstGeom>
              <a:solidFill>
                <a:srgbClr val="00B050">
                  <a:alpha val="1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“Head”: 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Connectome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Lead fields/projection matrices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Surface  &amp; volume models</a:t>
                </a:r>
              </a:p>
            </p:txBody>
          </p:sp>
        </mc:Choice>
        <mc:Fallback xmlns="">
          <p:sp>
            <p:nvSpPr>
              <p:cNvPr id="67" name="Right Arrow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81" y="3694614"/>
                <a:ext cx="4494647" cy="1804738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63206"/>
              </p:ext>
            </p:extLst>
          </p:nvPr>
        </p:nvGraphicFramePr>
        <p:xfrm>
          <a:off x="6811538" y="1260668"/>
          <a:ext cx="4023175" cy="5221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7199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="0" i="1" baseline="0" dirty="0">
                          <a:solidFill>
                            <a:schemeClr val="tx1"/>
                          </a:solidFill>
                        </a:rPr>
                        <a:t> Epileptic Model </a:t>
                      </a:r>
                    </a:p>
                    <a:p>
                      <a:pPr algn="ctr"/>
                      <a:r>
                        <a:rPr lang="en-US" sz="1200" b="0" i="1" baseline="0" dirty="0">
                          <a:solidFill>
                            <a:schemeClr val="tx1"/>
                          </a:solidFill>
                        </a:rPr>
                        <a:t>LSA, simulation, </a:t>
                      </a:r>
                      <a:r>
                        <a:rPr lang="en-US" sz="1200" b="0" i="1" dirty="0">
                          <a:solidFill>
                            <a:schemeClr val="tx1"/>
                          </a:solidFill>
                        </a:rPr>
                        <a:t>(statistical</a:t>
                      </a:r>
                      <a:r>
                        <a:rPr lang="en-US" sz="1200" b="0" i="1" baseline="0" dirty="0">
                          <a:solidFill>
                            <a:schemeClr val="tx1"/>
                          </a:solidFill>
                        </a:rPr>
                        <a:t> investigation and </a:t>
                      </a:r>
                      <a:r>
                        <a:rPr lang="en-US" sz="1200" b="0" i="1" dirty="0">
                          <a:solidFill>
                            <a:schemeClr val="tx1"/>
                          </a:solidFill>
                        </a:rPr>
                        <a:t>inversion, stimulation)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487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tvb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-epilepsy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Left Arrow 48"/>
          <p:cNvSpPr/>
          <p:nvPr/>
        </p:nvSpPr>
        <p:spPr>
          <a:xfrm rot="2677107" flipH="1">
            <a:off x="3867836" y="1253999"/>
            <a:ext cx="3104083" cy="1103417"/>
          </a:xfrm>
          <a:prstGeom prst="leftArrow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Clinician’s Hypothesis </a:t>
            </a:r>
            <a:r>
              <a:rPr lang="en-US" i="1" dirty="0" err="1">
                <a:solidFill>
                  <a:schemeClr val="tx1"/>
                </a:solidFill>
              </a:rPr>
              <a:t>Exc</a:t>
            </a:r>
            <a:r>
              <a:rPr lang="en-US" dirty="0">
                <a:solidFill>
                  <a:schemeClr val="tx1"/>
                </a:solidFill>
              </a:rPr>
              <a:t> and/or </a:t>
            </a:r>
            <a:r>
              <a:rPr lang="en-US" i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6" name="Right Arrow 75"/>
          <p:cNvSpPr/>
          <p:nvPr/>
        </p:nvSpPr>
        <p:spPr>
          <a:xfrm>
            <a:off x="10888878" y="3167005"/>
            <a:ext cx="1242940" cy="901037"/>
          </a:xfrm>
          <a:prstGeom prst="rightArrow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Model,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Results</a:t>
            </a: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052199" y="4987082"/>
            <a:ext cx="1318212" cy="343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LSA</a:t>
            </a:r>
          </a:p>
        </p:txBody>
      </p:sp>
      <p:sp>
        <p:nvSpPr>
          <p:cNvPr id="51" name="Up Arrow 50"/>
          <p:cNvSpPr/>
          <p:nvPr/>
        </p:nvSpPr>
        <p:spPr>
          <a:xfrm>
            <a:off x="7294017" y="4077820"/>
            <a:ext cx="2893442" cy="723646"/>
          </a:xfrm>
          <a:prstGeom prst="upArrow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Propagation patterns prediction,</a:t>
            </a:r>
          </a:p>
          <a:p>
            <a:pPr algn="ctr"/>
            <a:r>
              <a:rPr lang="en-US" sz="1200" dirty="0"/>
              <a:t>SEEG implantation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8961245" y="4987731"/>
            <a:ext cx="1318212" cy="343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054753" y="3466327"/>
            <a:ext cx="1318212" cy="343519"/>
          </a:xfrm>
          <a:prstGeom prst="roundRect">
            <a:avLst/>
          </a:prstGeom>
          <a:solidFill>
            <a:srgbClr val="002060">
              <a:alpha val="50000"/>
            </a:srgbClr>
          </a:solidFill>
          <a:ln w="25400">
            <a:solidFill>
              <a:schemeClr val="tx1">
                <a:alpha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Inversion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9053345" y="3357812"/>
            <a:ext cx="1318212" cy="519424"/>
          </a:xfrm>
          <a:prstGeom prst="roundRect">
            <a:avLst/>
          </a:prstGeom>
          <a:solidFill>
            <a:srgbClr val="002060">
              <a:alpha val="50000"/>
            </a:srgbClr>
          </a:solidFill>
          <a:ln w="25400">
            <a:solidFill>
              <a:schemeClr val="tx1">
                <a:alpha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</a:t>
            </a:r>
          </a:p>
          <a:p>
            <a:pPr algn="ctr"/>
            <a:r>
              <a:rPr lang="en-US" dirty="0"/>
              <a:t>Stimulation</a:t>
            </a:r>
          </a:p>
        </p:txBody>
      </p:sp>
      <p:sp>
        <p:nvSpPr>
          <p:cNvPr id="82" name="Up Arrow 81"/>
          <p:cNvSpPr/>
          <p:nvPr/>
        </p:nvSpPr>
        <p:spPr>
          <a:xfrm>
            <a:off x="7012723" y="2222024"/>
            <a:ext cx="3456029" cy="1066516"/>
          </a:xfrm>
          <a:prstGeom prst="upArrow">
            <a:avLst/>
          </a:prstGeom>
          <a:solidFill>
            <a:srgbClr val="002060">
              <a:alpha val="10000"/>
            </a:srgbClr>
          </a:solidFill>
          <a:ln w="25400">
            <a:solidFill>
              <a:schemeClr val="tx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Diagnosis on pathological excitability and/or </a:t>
            </a:r>
            <a:r>
              <a:rPr lang="en-US" sz="1200" dirty="0" err="1"/>
              <a:t>epileptogenicity</a:t>
            </a:r>
            <a:endParaRPr lang="en-US" sz="1200" dirty="0"/>
          </a:p>
          <a:p>
            <a:pPr algn="ctr"/>
            <a:r>
              <a:rPr lang="en-US" sz="1200" dirty="0"/>
              <a:t>Fine-tuning</a:t>
            </a:r>
          </a:p>
        </p:txBody>
      </p:sp>
      <p:sp>
        <p:nvSpPr>
          <p:cNvPr id="52" name="Left-Right Arrow 51"/>
          <p:cNvSpPr/>
          <p:nvPr/>
        </p:nvSpPr>
        <p:spPr>
          <a:xfrm>
            <a:off x="8449610" y="4987731"/>
            <a:ext cx="457200" cy="342870"/>
          </a:xfrm>
          <a:prstGeom prst="leftRightArrow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-Right Arrow 82"/>
          <p:cNvSpPr/>
          <p:nvPr/>
        </p:nvSpPr>
        <p:spPr>
          <a:xfrm>
            <a:off x="8484555" y="3491661"/>
            <a:ext cx="457200" cy="342870"/>
          </a:xfrm>
          <a:prstGeom prst="leftRightArrow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 rot="2739262">
            <a:off x="3747206" y="1914187"/>
            <a:ext cx="2047418" cy="1064858"/>
          </a:xfrm>
          <a:prstGeom prst="rightArrow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SEEG/EEG/MEG/fMRI</a:t>
            </a:r>
          </a:p>
        </p:txBody>
      </p:sp>
    </p:spTree>
    <p:extLst>
      <p:ext uri="{BB962C8B-B14F-4D97-AF65-F5344CB8AC3E}">
        <p14:creationId xmlns:p14="http://schemas.microsoft.com/office/powerpoint/2010/main" val="92235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56578"/>
            <a:ext cx="11678652" cy="1325563"/>
          </a:xfrm>
        </p:spPr>
        <p:txBody>
          <a:bodyPr>
            <a:normAutofit fontScale="90000"/>
          </a:bodyPr>
          <a:lstStyle/>
          <a:p>
            <a:r>
              <a:rPr lang="en-US" sz="4900" dirty="0" err="1"/>
              <a:t>tvb</a:t>
            </a:r>
            <a:r>
              <a:rPr lang="en-US" sz="4900" dirty="0"/>
              <a:t>-epilepsy:</a:t>
            </a:r>
            <a:br>
              <a:rPr lang="en-US" sz="4000" dirty="0"/>
            </a:br>
            <a:r>
              <a:rPr lang="en-US" sz="4000" dirty="0"/>
              <a:t>An open-source module of TVB epileptic patient methods</a:t>
            </a:r>
            <a:br>
              <a:rPr lang="en-US" dirty="0"/>
            </a:br>
            <a:r>
              <a:rPr lang="en-US" sz="3100" dirty="0">
                <a:hlinkClick r:id="rId2"/>
              </a:rPr>
              <a:t>https://github.com/the-virtual-brain/tvb-epilepsy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37" y="1787051"/>
            <a:ext cx="11978663" cy="4870533"/>
          </a:xfrm>
        </p:spPr>
        <p:txBody>
          <a:bodyPr>
            <a:noAutofit/>
          </a:bodyPr>
          <a:lstStyle/>
          <a:p>
            <a:r>
              <a:rPr lang="en-US" sz="1900" b="1" dirty="0"/>
              <a:t>Works on the input of a TVB patient folder. It requires optionally clinical hypothesis information and </a:t>
            </a:r>
            <a:r>
              <a:rPr lang="en-US" sz="1900" b="1" dirty="0" err="1"/>
              <a:t>seeg</a:t>
            </a:r>
            <a:r>
              <a:rPr lang="en-US" sz="1900" b="1" dirty="0"/>
              <a:t> data.</a:t>
            </a:r>
          </a:p>
          <a:p>
            <a:r>
              <a:rPr lang="en-US" sz="1900" b="1" dirty="0"/>
              <a:t>Repertoire of </a:t>
            </a:r>
            <a:r>
              <a:rPr lang="en-US" sz="1900" b="1" dirty="0" err="1"/>
              <a:t>Epileptor</a:t>
            </a:r>
            <a:r>
              <a:rPr lang="en-US" sz="1900" b="1" dirty="0"/>
              <a:t> models (TVB </a:t>
            </a:r>
            <a:r>
              <a:rPr lang="en-US" sz="1900" b="1" dirty="0" err="1"/>
              <a:t>Epileptor</a:t>
            </a:r>
            <a:r>
              <a:rPr lang="en-US" sz="1900" b="1" dirty="0"/>
              <a:t>, EpileptorDP2D, EpileptorDP6D, </a:t>
            </a:r>
            <a:r>
              <a:rPr lang="en-US" sz="1900" b="1" dirty="0" err="1"/>
              <a:t>EpileptorDPrealistic</a:t>
            </a:r>
            <a:r>
              <a:rPr lang="en-US" sz="1900" b="1" dirty="0"/>
              <a:t>)</a:t>
            </a:r>
          </a:p>
          <a:p>
            <a:r>
              <a:rPr lang="en-US" sz="1900" b="1" dirty="0"/>
              <a:t>Some (symbolic) computations, e.g., equilibrium point calculation, </a:t>
            </a:r>
            <a:r>
              <a:rPr lang="en-US" sz="1900" b="1" dirty="0" err="1"/>
              <a:t>jacobians</a:t>
            </a:r>
            <a:r>
              <a:rPr lang="en-US" sz="1900" b="1" dirty="0"/>
              <a:t> </a:t>
            </a:r>
            <a:r>
              <a:rPr lang="en-US" sz="1900" b="1" dirty="0" err="1"/>
              <a:t>etc</a:t>
            </a:r>
            <a:endParaRPr lang="en-US" sz="1900" b="1" dirty="0"/>
          </a:p>
          <a:p>
            <a:r>
              <a:rPr lang="en-US" sz="1900" b="1" dirty="0"/>
              <a:t>Linear Stability Analysis (LSA) aiming to a first approximation of seizure propagation</a:t>
            </a:r>
          </a:p>
          <a:p>
            <a:r>
              <a:rPr lang="en-US" sz="1900" b="1" dirty="0"/>
              <a:t>Simulations using TVB simulator</a:t>
            </a:r>
          </a:p>
          <a:p>
            <a:r>
              <a:rPr lang="en-US" sz="1900" dirty="0"/>
              <a:t>Parameter searches of LSA and Simulations with deterministic parameter grids or probabilistic parameter sampling (and </a:t>
            </a:r>
            <a:r>
              <a:rPr lang="en-US" sz="1900" dirty="0">
                <a:solidFill>
                  <a:srgbClr val="FF0000"/>
                </a:solidFill>
              </a:rPr>
              <a:t>Sensitivity Analysis using </a:t>
            </a:r>
            <a:r>
              <a:rPr lang="en-US" sz="1900" dirty="0" err="1">
                <a:solidFill>
                  <a:srgbClr val="FF0000"/>
                </a:solidFill>
              </a:rPr>
              <a:t>SALiB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  <a:r>
              <a:rPr lang="en-US" sz="1900" dirty="0"/>
              <a:t>in development).</a:t>
            </a:r>
          </a:p>
          <a:p>
            <a:r>
              <a:rPr lang="en-US" sz="1900" dirty="0"/>
              <a:t>Extension of TVB </a:t>
            </a:r>
            <a:r>
              <a:rPr lang="en-US" sz="1900" dirty="0" err="1"/>
              <a:t>Epileptor</a:t>
            </a:r>
            <a:r>
              <a:rPr lang="en-US" sz="1900" dirty="0"/>
              <a:t> dynamical models and their parameters, connectivity </a:t>
            </a:r>
            <a:r>
              <a:rPr lang="en-US" sz="1900" dirty="0" err="1"/>
              <a:t>etc</a:t>
            </a:r>
            <a:r>
              <a:rPr lang="en-US" sz="1900" dirty="0"/>
              <a:t> to probabilistic parameters and models </a:t>
            </a:r>
          </a:p>
          <a:p>
            <a:r>
              <a:rPr lang="en-US" sz="1900" dirty="0"/>
              <a:t>Model inversion module with algorithms to select </a:t>
            </a:r>
            <a:r>
              <a:rPr lang="en-US" sz="1900" dirty="0" err="1"/>
              <a:t>seeg</a:t>
            </a:r>
            <a:r>
              <a:rPr lang="en-US" sz="1900" dirty="0"/>
              <a:t> data and active brain nodes for fitting</a:t>
            </a:r>
          </a:p>
          <a:p>
            <a:r>
              <a:rPr lang="en-US" sz="1900" dirty="0"/>
              <a:t>Interface and </a:t>
            </a:r>
            <a:r>
              <a:rPr lang="en-US" sz="1900" dirty="0" err="1"/>
              <a:t>cmdstan</a:t>
            </a:r>
            <a:r>
              <a:rPr lang="en-US" sz="1900" dirty="0"/>
              <a:t> software of probabilistic programming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Reading TVB patient folders/files, writing-reading to/from .h5 files, plotting routines</a:t>
            </a:r>
          </a:p>
          <a:p>
            <a:r>
              <a:rPr lang="en-US" sz="1900" i="1" u="sng" dirty="0">
                <a:solidFill>
                  <a:srgbClr val="FF0000"/>
                </a:solidFill>
              </a:rPr>
              <a:t>TODO: metrics on simulations, stimulation, surgeries</a:t>
            </a:r>
            <a:r>
              <a:rPr lang="mr-IN" sz="1900" i="1" u="sng" dirty="0">
                <a:solidFill>
                  <a:srgbClr val="FF0000"/>
                </a:solidFill>
              </a:rPr>
              <a:t>…</a:t>
            </a:r>
            <a:endParaRPr lang="en-US" sz="19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9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94489" cy="1325563"/>
          </a:xfrm>
        </p:spPr>
        <p:txBody>
          <a:bodyPr/>
          <a:lstStyle/>
          <a:p>
            <a:r>
              <a:rPr lang="en-US" dirty="0"/>
              <a:t>The 6D </a:t>
            </a:r>
            <a:r>
              <a:rPr lang="en-US" dirty="0" err="1"/>
              <a:t>Epileptor</a:t>
            </a:r>
            <a:r>
              <a:rPr lang="en-US" dirty="0"/>
              <a:t> with permittivity coupling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649690"/>
            <a:ext cx="6134100" cy="5139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45103" y="1498904"/>
                <a:ext cx="6092347" cy="5015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3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𝑟𝑒𝑠𝑡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−5</m:t>
                      </m:r>
                      <m:sSubSup>
                        <m:sSubSupPr>
                          <m:ctrlP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300" b="0" i="1" smtClean="0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0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𝑟𝑒𝑠𝑡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−0.3</m:t>
                      </m:r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−3.5</m:t>
                          </m:r>
                        </m:e>
                      </m:d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300" b="0" i="1" smtClean="0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3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3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3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−0.1</m:t>
                          </m:r>
                          <m:sSub>
                            <m:sSubPr>
                              <m:ctrlP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3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  <m:sSubSup>
                                  <m:sSubSup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3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300" b="0" i="0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sz="13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is-I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−0.6</m:t>
                                    </m:r>
                                    <m:sSup>
                                      <m:sSupPr>
                                        <m:ctrlPr>
                                          <a:rPr lang="fr-FR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fr-FR" sz="13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13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3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3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13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−4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𝑠𝑙𝑜𝑝𝑒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3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sz="13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1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fr-F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d>
                                        <m:dPr>
                                          <m:ctrlP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 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1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if</m:t>
                                      </m:r>
                                      <m:sSub>
                                        <m:sSubPr>
                                          <m:ctrlP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d>
                                        <m:dPr>
                                          <m:ctrlP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1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−0.1</m:t>
                                      </m:r>
                                      <m:sSubSup>
                                        <m:sSubSup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7</m:t>
                                          </m:r>
                                        </m:sup>
                                      </m:sSubSup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1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if</m:t>
                                      </m:r>
                                      <m:sSub>
                                        <m:sSubPr>
                                          <m:ctrlP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F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  <m:r>
                                  <m:rPr>
                                    <m:brk m:alnAt="7"/>
                                  </m:rPr>
                                  <a:rPr lang="en-US" sz="11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1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linear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fr-FR" sz="1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fr-FR" sz="1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1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−10∗(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1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1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sz="11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1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1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+0.5</m:t>
                                        </m:r>
                                        <m:r>
                                          <a:rPr lang="en-US" sz="11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fr-FR" sz="11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1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1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1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sigmoidal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100" i="1" dirty="0">
                  <a:effectLst/>
                  <a:latin typeface="Cambria Math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13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3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3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0,                     </m:t>
                                </m:r>
                                <m:r>
                                  <a:rPr lang="en-US" sz="13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&lt;−0.25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d>
                                  <m:dPr>
                                    <m:ctrlP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3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3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3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3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+0.25</m:t>
                                    </m:r>
                                  </m:e>
                                </m:d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≥−0.25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103" y="1498904"/>
                <a:ext cx="6092347" cy="50153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94489" cy="1325563"/>
          </a:xfrm>
        </p:spPr>
        <p:txBody>
          <a:bodyPr/>
          <a:lstStyle/>
          <a:p>
            <a:r>
              <a:rPr lang="en-US" dirty="0"/>
              <a:t>The 2D </a:t>
            </a:r>
            <a:r>
              <a:rPr lang="en-US" dirty="0" err="1"/>
              <a:t>Epileptor</a:t>
            </a:r>
            <a:r>
              <a:rPr lang="en-US" dirty="0"/>
              <a:t> with permittivity coupling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1419832"/>
            <a:ext cx="3966792" cy="530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22703" y="2491096"/>
                <a:ext cx="8403103" cy="3585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𝑟𝑒𝑠𝑡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fr-FR" sz="1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160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is-I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−0.6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−4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𝑠𝑙𝑜𝑝𝑒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d>
                                        <m:d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 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if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sz="16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  <m:d>
                                        <m:d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−0.1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7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if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16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linear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−10∗(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6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𝑐𝑟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600"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sigmoidal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703" y="2491096"/>
                <a:ext cx="8403103" cy="3585853"/>
              </a:xfrm>
              <a:prstGeom prst="rect">
                <a:avLst/>
              </a:prstGeom>
              <a:blipFill>
                <a:blip r:embed="rId3"/>
                <a:stretch>
                  <a:fillRect t="-7774" b="-16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3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66"/>
            <a:ext cx="11894489" cy="1325563"/>
          </a:xfrm>
        </p:spPr>
        <p:txBody>
          <a:bodyPr>
            <a:normAutofit/>
          </a:bodyPr>
          <a:lstStyle/>
          <a:p>
            <a:r>
              <a:rPr lang="en-US" dirty="0"/>
              <a:t>Basic concepts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064" y="4146336"/>
                <a:ext cx="3493443" cy="94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Pathological Excitability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𝐸𝑥𝑐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(i.e., inherent tendency to seizure, e.g. due to a lesion)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4" y="4146336"/>
                <a:ext cx="3493443" cy="940066"/>
              </a:xfrm>
              <a:prstGeom prst="rect">
                <a:avLst/>
              </a:prstGeom>
              <a:blipFill>
                <a:blip r:embed="rId3"/>
                <a:stretch>
                  <a:fillRect l="-1449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67948" y="2709729"/>
                <a:ext cx="5735419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48" y="2709729"/>
                <a:ext cx="5735419" cy="984052"/>
              </a:xfrm>
              <a:prstGeom prst="rect">
                <a:avLst/>
              </a:prstGeom>
              <a:blipFill>
                <a:blip r:embed="rId4"/>
                <a:stretch>
                  <a:fillRect t="-78481" b="-1240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23122" y="1532298"/>
            <a:ext cx="10554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seizure propagation the z equation is the most important, containing the connectivity and the node excitability parameters.</a:t>
            </a:r>
          </a:p>
          <a:p>
            <a:endParaRPr lang="en-US" dirty="0"/>
          </a:p>
          <a:p>
            <a:r>
              <a:rPr lang="en-US" dirty="0"/>
              <a:t>So, assuming brain at rest just before seizure onset we define the following concepts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52357" y="4159282"/>
            <a:ext cx="3096126" cy="64737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23934" y="3898290"/>
                <a:ext cx="55297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34" y="3898290"/>
                <a:ext cx="552972" cy="3916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860873" y="4133169"/>
                <a:ext cx="3941015" cy="120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Model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Epileptogenicity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70C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(i.e., observable seizure frequency,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hypothesized probability to generate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propagate seizures)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873" y="4133169"/>
                <a:ext cx="3941015" cy="1200585"/>
              </a:xfrm>
              <a:prstGeom prst="rect">
                <a:avLst/>
              </a:prstGeom>
              <a:blipFill>
                <a:blip r:embed="rId6"/>
                <a:stretch>
                  <a:fillRect l="-1286" t="-1042" r="-322" b="-72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C49B72-6BBE-9147-9D9A-BC81E642AAB7}"/>
                  </a:ext>
                </a:extLst>
              </p:cNvPr>
              <p:cNvSpPr/>
              <p:nvPr/>
            </p:nvSpPr>
            <p:spPr>
              <a:xfrm>
                <a:off x="137064" y="5023181"/>
                <a:ext cx="2025041" cy="390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𝑥𝑐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C49B72-6BBE-9147-9D9A-BC81E642A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4" y="5023181"/>
                <a:ext cx="2025041" cy="390941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1E6CF4-A6F0-9848-828D-B379783088DC}"/>
                  </a:ext>
                </a:extLst>
              </p:cNvPr>
              <p:cNvSpPr/>
              <p:nvPr/>
            </p:nvSpPr>
            <p:spPr>
              <a:xfrm>
                <a:off x="137064" y="5475353"/>
                <a:ext cx="21945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𝑥𝑐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seizure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1E6CF4-A6F0-9848-828D-B3797830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4" y="5475353"/>
                <a:ext cx="219458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3DE7EB-AB7A-D940-B98D-5529733E2279}"/>
                  </a:ext>
                </a:extLst>
              </p:cNvPr>
              <p:cNvSpPr/>
              <p:nvPr/>
            </p:nvSpPr>
            <p:spPr>
              <a:xfrm>
                <a:off x="-467042" y="5923637"/>
                <a:ext cx="50640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𝑥𝑐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equilibrium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point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rest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absence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coupling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=0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3DE7EB-AB7A-D940-B98D-5529733E2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042" y="5923637"/>
                <a:ext cx="5064094" cy="646331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E2B95F-234D-D842-BAEE-40DAC143EC68}"/>
                  </a:ext>
                </a:extLst>
              </p:cNvPr>
              <p:cNvSpPr/>
              <p:nvPr/>
            </p:nvSpPr>
            <p:spPr>
              <a:xfrm>
                <a:off x="7860873" y="5367796"/>
                <a:ext cx="2548256" cy="389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3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+5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E2B95F-234D-D842-BAEE-40DAC143E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873" y="5367796"/>
                <a:ext cx="2548256" cy="389017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050898-2397-E448-84AF-FA0F1C52D9E8}"/>
                  </a:ext>
                </a:extLst>
              </p:cNvPr>
              <p:cNvSpPr/>
              <p:nvPr/>
            </p:nvSpPr>
            <p:spPr>
              <a:xfrm>
                <a:off x="5585685" y="5710486"/>
                <a:ext cx="6529353" cy="67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seizure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US" b="0" dirty="0"/>
                  <a:t>	     	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critical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equilibrium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point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050898-2397-E448-84AF-FA0F1C52D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85" y="5710486"/>
                <a:ext cx="6529353" cy="671209"/>
              </a:xfrm>
              <a:prstGeom prst="rect">
                <a:avLst/>
              </a:prstGeom>
              <a:blipFill>
                <a:blip r:embed="rId11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17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38574</TotalTime>
  <Words>2871</Words>
  <Application>Microsoft Macintosh PowerPoint</Application>
  <PresentationFormat>Widescreen</PresentationFormat>
  <Paragraphs>382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Bradley Hand</vt:lpstr>
      <vt:lpstr>Calibri</vt:lpstr>
      <vt:lpstr>Calibri Light</vt:lpstr>
      <vt:lpstr>Cambria Math</vt:lpstr>
      <vt:lpstr>Mangal</vt:lpstr>
      <vt:lpstr>Times New Roman</vt:lpstr>
      <vt:lpstr>Wingdings</vt:lpstr>
      <vt:lpstr>Office Theme</vt:lpstr>
      <vt:lpstr>TVB-epilepsy: extending TVB to predict patient-specific epileptic seizure propagation</vt:lpstr>
      <vt:lpstr>TVB</vt:lpstr>
      <vt:lpstr>TVB-epilepsy</vt:lpstr>
      <vt:lpstr>Tests and documentation still in progress...</vt:lpstr>
      <vt:lpstr>Virtual Epileptic Patient (VEP): Process &amp; software</vt:lpstr>
      <vt:lpstr>tvb-epilepsy: An open-source module of TVB epileptic patient methods https://github.com/the-virtual-brain/tvb-epilepsy</vt:lpstr>
      <vt:lpstr>The 6D Epileptor with permittivity coupling</vt:lpstr>
      <vt:lpstr>The 2D Epileptor with permittivity coupling</vt:lpstr>
      <vt:lpstr>Basic concepts</vt:lpstr>
      <vt:lpstr>VEP workflow</vt:lpstr>
      <vt:lpstr>tvb-epilepsy concepts</vt:lpstr>
      <vt:lpstr>Parameters &amp; some first model biomarkers</vt:lpstr>
      <vt:lpstr>Equilibrium point computation &amp; LSA</vt:lpstr>
      <vt:lpstr>〖"r &amp;"  x〗_0^cr calculation</vt:lpstr>
      <vt:lpstr>〖"r &amp;"  x〗_0^cr calculation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Linear stability analysis on the slow manifold of the 2D epileptor</vt:lpstr>
      <vt:lpstr>References</vt:lpstr>
      <vt:lpstr>You are welcome to use and develop tvb-epilepsy! </vt:lpstr>
    </vt:vector>
  </TitlesOfParts>
  <Company>Hewlett-Packard Company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Epileptic Patient</dc:title>
  <dc:creator>dionperd</dc:creator>
  <cp:lastModifiedBy>Dionysios Perdikis</cp:lastModifiedBy>
  <cp:revision>481</cp:revision>
  <cp:lastPrinted>2018-06-06T20:35:23Z</cp:lastPrinted>
  <dcterms:created xsi:type="dcterms:W3CDTF">2016-01-26T14:48:18Z</dcterms:created>
  <dcterms:modified xsi:type="dcterms:W3CDTF">2018-06-06T20:35:40Z</dcterms:modified>
</cp:coreProperties>
</file>